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sldIdLst>
    <p:sldId id="256" r:id="rId5"/>
    <p:sldId id="259" r:id="rId6"/>
    <p:sldId id="258" r:id="rId7"/>
    <p:sldId id="267" r:id="rId8"/>
    <p:sldId id="268" r:id="rId9"/>
    <p:sldId id="269" r:id="rId10"/>
    <p:sldId id="273" r:id="rId11"/>
    <p:sldId id="286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/>
    <p:restoredTop sz="94638"/>
  </p:normalViewPr>
  <p:slideViewPr>
    <p:cSldViewPr showGuides="1">
      <p:cViewPr>
        <p:scale>
          <a:sx n="75" d="100"/>
          <a:sy n="75" d="100"/>
        </p:scale>
        <p:origin x="2766" y="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48B46-22D5-416B-8C4E-15E28BE5698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9FE28D2-EB10-4E0B-B4DF-6A9998B892D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700" dirty="0"/>
            <a:t>Scan </a:t>
          </a:r>
          <a:r>
            <a:rPr lang="de-DE" sz="1700" dirty="0" err="1"/>
            <a:t>the</a:t>
          </a:r>
          <a:r>
            <a:rPr lang="de-DE" sz="1700" dirty="0"/>
            <a:t> Horizon</a:t>
          </a:r>
        </a:p>
      </dgm:t>
    </dgm:pt>
    <dgm:pt modelId="{93D20901-2E55-4E3D-8122-BBB9FD822C52}" type="parTrans" cxnId="{70B5834B-9FAF-428E-BE2E-30E98B916C06}">
      <dgm:prSet/>
      <dgm:spPr/>
      <dgm:t>
        <a:bodyPr/>
        <a:lstStyle/>
        <a:p>
          <a:endParaRPr lang="de-DE"/>
        </a:p>
      </dgm:t>
    </dgm:pt>
    <dgm:pt modelId="{D25CAE83-70FC-44CF-A5D9-A1DF7F3CBB91}" type="sibTrans" cxnId="{70B5834B-9FAF-428E-BE2E-30E98B916C06}">
      <dgm:prSet/>
      <dgm:spPr/>
      <dgm:t>
        <a:bodyPr/>
        <a:lstStyle/>
        <a:p>
          <a:endParaRPr lang="de-DE"/>
        </a:p>
      </dgm:t>
    </dgm:pt>
    <dgm:pt modelId="{478F50A6-6B60-4758-96C1-EE492F9725BA}">
      <dgm:prSet phldrT="[Text]" custT="1"/>
      <dgm:spPr/>
      <dgm:t>
        <a:bodyPr/>
        <a:lstStyle/>
        <a:p>
          <a:r>
            <a:rPr lang="de-DE" sz="1700" dirty="0" err="1"/>
            <a:t>Explore</a:t>
          </a:r>
          <a:r>
            <a:rPr lang="de-DE" sz="1700" dirty="0"/>
            <a:t> Scenarios</a:t>
          </a:r>
        </a:p>
      </dgm:t>
    </dgm:pt>
    <dgm:pt modelId="{EE6B1A33-AB50-4859-A4DC-88BAE582ADAD}" type="parTrans" cxnId="{188A2C04-520C-4701-A338-12C1D45BFE6C}">
      <dgm:prSet/>
      <dgm:spPr/>
      <dgm:t>
        <a:bodyPr/>
        <a:lstStyle/>
        <a:p>
          <a:endParaRPr lang="de-DE"/>
        </a:p>
      </dgm:t>
    </dgm:pt>
    <dgm:pt modelId="{D30B2736-B090-4E79-A274-B14080649405}" type="sibTrans" cxnId="{188A2C04-520C-4701-A338-12C1D45BFE6C}">
      <dgm:prSet/>
      <dgm:spPr/>
      <dgm:t>
        <a:bodyPr/>
        <a:lstStyle/>
        <a:p>
          <a:endParaRPr lang="de-DE"/>
        </a:p>
      </dgm:t>
    </dgm:pt>
    <dgm:pt modelId="{E9ACC7EC-F275-43A6-8AC6-B695AEE17F85}">
      <dgm:prSet phldrT="[Text]" custT="1"/>
      <dgm:spPr/>
      <dgm:t>
        <a:bodyPr/>
        <a:lstStyle/>
        <a:p>
          <a:r>
            <a:rPr lang="de-DE" sz="1700"/>
            <a:t>Identify Implications</a:t>
          </a:r>
          <a:endParaRPr lang="de-DE" sz="1700" dirty="0"/>
        </a:p>
      </dgm:t>
    </dgm:pt>
    <dgm:pt modelId="{0AB3CF7B-47FD-439F-9D0D-BF98F1C50959}" type="parTrans" cxnId="{8DFCFD36-3E52-4D7B-863A-B73D16FA8BF8}">
      <dgm:prSet/>
      <dgm:spPr/>
      <dgm:t>
        <a:bodyPr/>
        <a:lstStyle/>
        <a:p>
          <a:endParaRPr lang="de-DE"/>
        </a:p>
      </dgm:t>
    </dgm:pt>
    <dgm:pt modelId="{7847F999-C9C1-4203-A39A-8C4B174109E5}" type="sibTrans" cxnId="{8DFCFD36-3E52-4D7B-863A-B73D16FA8BF8}">
      <dgm:prSet/>
      <dgm:spPr/>
      <dgm:t>
        <a:bodyPr/>
        <a:lstStyle/>
        <a:p>
          <a:endParaRPr lang="de-DE"/>
        </a:p>
      </dgm:t>
    </dgm:pt>
    <dgm:pt modelId="{56DBC2DF-A987-4E1A-966D-160BF25A310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700"/>
            <a:t>Shape the Future</a:t>
          </a:r>
          <a:endParaRPr lang="de-DE" sz="1700" dirty="0"/>
        </a:p>
      </dgm:t>
    </dgm:pt>
    <dgm:pt modelId="{D145A36F-9E6A-44F3-832E-A7670168AD27}" type="parTrans" cxnId="{8BEC5CCA-52E4-43E4-ACA1-65FEBD504DD6}">
      <dgm:prSet/>
      <dgm:spPr/>
      <dgm:t>
        <a:bodyPr/>
        <a:lstStyle/>
        <a:p>
          <a:endParaRPr lang="de-DE"/>
        </a:p>
      </dgm:t>
    </dgm:pt>
    <dgm:pt modelId="{C15022D7-4F9D-4189-BCF1-87AF57D00354}" type="sibTrans" cxnId="{8BEC5CCA-52E4-43E4-ACA1-65FEBD504DD6}">
      <dgm:prSet/>
      <dgm:spPr/>
      <dgm:t>
        <a:bodyPr/>
        <a:lstStyle/>
        <a:p>
          <a:endParaRPr lang="de-DE"/>
        </a:p>
      </dgm:t>
    </dgm:pt>
    <dgm:pt modelId="{B50CFD3D-BABA-416F-86CD-2892AED77E41}" type="pres">
      <dgm:prSet presAssocID="{19348B46-22D5-416B-8C4E-15E28BE56988}" presName="Name0" presStyleCnt="0">
        <dgm:presLayoutVars>
          <dgm:dir/>
          <dgm:animLvl val="lvl"/>
          <dgm:resizeHandles val="exact"/>
        </dgm:presLayoutVars>
      </dgm:prSet>
      <dgm:spPr/>
    </dgm:pt>
    <dgm:pt modelId="{C2191DEE-3D96-4C41-B804-93B9EF6CB42F}" type="pres">
      <dgm:prSet presAssocID="{D9FE28D2-EB10-4E0B-B4DF-6A9998B892D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FA2F543-AC2B-4DF5-A679-881479FB6EC3}" type="pres">
      <dgm:prSet presAssocID="{D25CAE83-70FC-44CF-A5D9-A1DF7F3CBB91}" presName="parTxOnlySpace" presStyleCnt="0"/>
      <dgm:spPr/>
    </dgm:pt>
    <dgm:pt modelId="{ACE76180-34A0-429D-A5D5-C82C5B86EF4C}" type="pres">
      <dgm:prSet presAssocID="{478F50A6-6B60-4758-96C1-EE492F9725B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19C958E-02AE-4D1D-A093-1FB39EEA39F5}" type="pres">
      <dgm:prSet presAssocID="{D30B2736-B090-4E79-A274-B14080649405}" presName="parTxOnlySpace" presStyleCnt="0"/>
      <dgm:spPr/>
    </dgm:pt>
    <dgm:pt modelId="{E122FC0B-0956-444D-8EE8-EA10CE04E888}" type="pres">
      <dgm:prSet presAssocID="{E9ACC7EC-F275-43A6-8AC6-B695AEE17F8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946F99-1563-47E7-87FF-D45A5A75641B}" type="pres">
      <dgm:prSet presAssocID="{7847F999-C9C1-4203-A39A-8C4B174109E5}" presName="parTxOnlySpace" presStyleCnt="0"/>
      <dgm:spPr/>
    </dgm:pt>
    <dgm:pt modelId="{4AF2576F-9AE3-4008-AC69-A11848006369}" type="pres">
      <dgm:prSet presAssocID="{56DBC2DF-A987-4E1A-966D-160BF25A310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88A2C04-520C-4701-A338-12C1D45BFE6C}" srcId="{19348B46-22D5-416B-8C4E-15E28BE56988}" destId="{478F50A6-6B60-4758-96C1-EE492F9725BA}" srcOrd="1" destOrd="0" parTransId="{EE6B1A33-AB50-4859-A4DC-88BAE582ADAD}" sibTransId="{D30B2736-B090-4E79-A274-B14080649405}"/>
    <dgm:cxn modelId="{618A742D-1A73-406D-8BB8-F4A65653B02E}" type="presOf" srcId="{56DBC2DF-A987-4E1A-966D-160BF25A3107}" destId="{4AF2576F-9AE3-4008-AC69-A11848006369}" srcOrd="0" destOrd="0" presId="urn:microsoft.com/office/officeart/2005/8/layout/chevron1"/>
    <dgm:cxn modelId="{8DFCFD36-3E52-4D7B-863A-B73D16FA8BF8}" srcId="{19348B46-22D5-416B-8C4E-15E28BE56988}" destId="{E9ACC7EC-F275-43A6-8AC6-B695AEE17F85}" srcOrd="2" destOrd="0" parTransId="{0AB3CF7B-47FD-439F-9D0D-BF98F1C50959}" sibTransId="{7847F999-C9C1-4203-A39A-8C4B174109E5}"/>
    <dgm:cxn modelId="{70B5834B-9FAF-428E-BE2E-30E98B916C06}" srcId="{19348B46-22D5-416B-8C4E-15E28BE56988}" destId="{D9FE28D2-EB10-4E0B-B4DF-6A9998B892D2}" srcOrd="0" destOrd="0" parTransId="{93D20901-2E55-4E3D-8122-BBB9FD822C52}" sibTransId="{D25CAE83-70FC-44CF-A5D9-A1DF7F3CBB91}"/>
    <dgm:cxn modelId="{99859E77-72D5-4C08-BE8A-A09A04334FB3}" type="presOf" srcId="{478F50A6-6B60-4758-96C1-EE492F9725BA}" destId="{ACE76180-34A0-429D-A5D5-C82C5B86EF4C}" srcOrd="0" destOrd="0" presId="urn:microsoft.com/office/officeart/2005/8/layout/chevron1"/>
    <dgm:cxn modelId="{E876AEAC-D53C-46B6-84ED-2088D108A2A3}" type="presOf" srcId="{D9FE28D2-EB10-4E0B-B4DF-6A9998B892D2}" destId="{C2191DEE-3D96-4C41-B804-93B9EF6CB42F}" srcOrd="0" destOrd="0" presId="urn:microsoft.com/office/officeart/2005/8/layout/chevron1"/>
    <dgm:cxn modelId="{554891AF-C327-42FE-9B9D-77F810890945}" type="presOf" srcId="{E9ACC7EC-F275-43A6-8AC6-B695AEE17F85}" destId="{E122FC0B-0956-444D-8EE8-EA10CE04E888}" srcOrd="0" destOrd="0" presId="urn:microsoft.com/office/officeart/2005/8/layout/chevron1"/>
    <dgm:cxn modelId="{8BEC5CCA-52E4-43E4-ACA1-65FEBD504DD6}" srcId="{19348B46-22D5-416B-8C4E-15E28BE56988}" destId="{56DBC2DF-A987-4E1A-966D-160BF25A3107}" srcOrd="3" destOrd="0" parTransId="{D145A36F-9E6A-44F3-832E-A7670168AD27}" sibTransId="{C15022D7-4F9D-4189-BCF1-87AF57D00354}"/>
    <dgm:cxn modelId="{0E2706E0-5DCC-4809-9867-1DD95B9C02BA}" type="presOf" srcId="{19348B46-22D5-416B-8C4E-15E28BE56988}" destId="{B50CFD3D-BABA-416F-86CD-2892AED77E41}" srcOrd="0" destOrd="0" presId="urn:microsoft.com/office/officeart/2005/8/layout/chevron1"/>
    <dgm:cxn modelId="{EFA4462E-07EE-4355-A339-1A58D8028BC7}" type="presParOf" srcId="{B50CFD3D-BABA-416F-86CD-2892AED77E41}" destId="{C2191DEE-3D96-4C41-B804-93B9EF6CB42F}" srcOrd="0" destOrd="0" presId="urn:microsoft.com/office/officeart/2005/8/layout/chevron1"/>
    <dgm:cxn modelId="{783A3024-1833-4CA0-9159-D1B46FC6D2EB}" type="presParOf" srcId="{B50CFD3D-BABA-416F-86CD-2892AED77E41}" destId="{FFA2F543-AC2B-4DF5-A679-881479FB6EC3}" srcOrd="1" destOrd="0" presId="urn:microsoft.com/office/officeart/2005/8/layout/chevron1"/>
    <dgm:cxn modelId="{80B5898D-ED75-487C-A6A2-C5B05F529AD2}" type="presParOf" srcId="{B50CFD3D-BABA-416F-86CD-2892AED77E41}" destId="{ACE76180-34A0-429D-A5D5-C82C5B86EF4C}" srcOrd="2" destOrd="0" presId="urn:microsoft.com/office/officeart/2005/8/layout/chevron1"/>
    <dgm:cxn modelId="{246B6E74-2419-46C7-B1F9-EC28769302DA}" type="presParOf" srcId="{B50CFD3D-BABA-416F-86CD-2892AED77E41}" destId="{D19C958E-02AE-4D1D-A093-1FB39EEA39F5}" srcOrd="3" destOrd="0" presId="urn:microsoft.com/office/officeart/2005/8/layout/chevron1"/>
    <dgm:cxn modelId="{ECFCFDC8-DE4C-4D1E-993F-7605377C506F}" type="presParOf" srcId="{B50CFD3D-BABA-416F-86CD-2892AED77E41}" destId="{E122FC0B-0956-444D-8EE8-EA10CE04E888}" srcOrd="4" destOrd="0" presId="urn:microsoft.com/office/officeart/2005/8/layout/chevron1"/>
    <dgm:cxn modelId="{38FAC816-F546-4668-9BBF-9B6DF9AF2398}" type="presParOf" srcId="{B50CFD3D-BABA-416F-86CD-2892AED77E41}" destId="{DC946F99-1563-47E7-87FF-D45A5A75641B}" srcOrd="5" destOrd="0" presId="urn:microsoft.com/office/officeart/2005/8/layout/chevron1"/>
    <dgm:cxn modelId="{EE05788B-6137-43BA-9674-CB804E2DDF32}" type="presParOf" srcId="{B50CFD3D-BABA-416F-86CD-2892AED77E41}" destId="{4AF2576F-9AE3-4008-AC69-A1184800636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8B46-22D5-416B-8C4E-15E28BE5698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9FE28D2-EB10-4E0B-B4DF-6A9998B892D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700" dirty="0"/>
            <a:t>Scan </a:t>
          </a:r>
          <a:r>
            <a:rPr lang="de-DE" sz="1700" dirty="0" err="1"/>
            <a:t>the</a:t>
          </a:r>
          <a:r>
            <a:rPr lang="de-DE" sz="1700" dirty="0"/>
            <a:t> Horizon</a:t>
          </a:r>
        </a:p>
      </dgm:t>
    </dgm:pt>
    <dgm:pt modelId="{93D20901-2E55-4E3D-8122-BBB9FD822C52}" type="parTrans" cxnId="{70B5834B-9FAF-428E-BE2E-30E98B916C06}">
      <dgm:prSet/>
      <dgm:spPr/>
      <dgm:t>
        <a:bodyPr/>
        <a:lstStyle/>
        <a:p>
          <a:endParaRPr lang="de-DE"/>
        </a:p>
      </dgm:t>
    </dgm:pt>
    <dgm:pt modelId="{D25CAE83-70FC-44CF-A5D9-A1DF7F3CBB91}" type="sibTrans" cxnId="{70B5834B-9FAF-428E-BE2E-30E98B916C06}">
      <dgm:prSet/>
      <dgm:spPr/>
      <dgm:t>
        <a:bodyPr/>
        <a:lstStyle/>
        <a:p>
          <a:endParaRPr lang="de-DE"/>
        </a:p>
      </dgm:t>
    </dgm:pt>
    <dgm:pt modelId="{478F50A6-6B60-4758-96C1-EE492F9725BA}">
      <dgm:prSet phldrT="[Text]" custT="1"/>
      <dgm:spPr/>
      <dgm:t>
        <a:bodyPr/>
        <a:lstStyle/>
        <a:p>
          <a:r>
            <a:rPr lang="de-DE" sz="1700" dirty="0" err="1"/>
            <a:t>Explore</a:t>
          </a:r>
          <a:r>
            <a:rPr lang="de-DE" sz="1700" dirty="0"/>
            <a:t> Scenarios</a:t>
          </a:r>
        </a:p>
      </dgm:t>
    </dgm:pt>
    <dgm:pt modelId="{EE6B1A33-AB50-4859-A4DC-88BAE582ADAD}" type="parTrans" cxnId="{188A2C04-520C-4701-A338-12C1D45BFE6C}">
      <dgm:prSet/>
      <dgm:spPr/>
      <dgm:t>
        <a:bodyPr/>
        <a:lstStyle/>
        <a:p>
          <a:endParaRPr lang="de-DE"/>
        </a:p>
      </dgm:t>
    </dgm:pt>
    <dgm:pt modelId="{D30B2736-B090-4E79-A274-B14080649405}" type="sibTrans" cxnId="{188A2C04-520C-4701-A338-12C1D45BFE6C}">
      <dgm:prSet/>
      <dgm:spPr/>
      <dgm:t>
        <a:bodyPr/>
        <a:lstStyle/>
        <a:p>
          <a:endParaRPr lang="de-DE"/>
        </a:p>
      </dgm:t>
    </dgm:pt>
    <dgm:pt modelId="{E9ACC7EC-F275-43A6-8AC6-B695AEE17F85}">
      <dgm:prSet phldrT="[Text]" custT="1"/>
      <dgm:spPr/>
      <dgm:t>
        <a:bodyPr/>
        <a:lstStyle/>
        <a:p>
          <a:r>
            <a:rPr lang="de-DE" sz="1700"/>
            <a:t>Identify Implications</a:t>
          </a:r>
          <a:endParaRPr lang="de-DE" sz="1700" dirty="0"/>
        </a:p>
      </dgm:t>
    </dgm:pt>
    <dgm:pt modelId="{0AB3CF7B-47FD-439F-9D0D-BF98F1C50959}" type="parTrans" cxnId="{8DFCFD36-3E52-4D7B-863A-B73D16FA8BF8}">
      <dgm:prSet/>
      <dgm:spPr/>
      <dgm:t>
        <a:bodyPr/>
        <a:lstStyle/>
        <a:p>
          <a:endParaRPr lang="de-DE"/>
        </a:p>
      </dgm:t>
    </dgm:pt>
    <dgm:pt modelId="{7847F999-C9C1-4203-A39A-8C4B174109E5}" type="sibTrans" cxnId="{8DFCFD36-3E52-4D7B-863A-B73D16FA8BF8}">
      <dgm:prSet/>
      <dgm:spPr/>
      <dgm:t>
        <a:bodyPr/>
        <a:lstStyle/>
        <a:p>
          <a:endParaRPr lang="de-DE"/>
        </a:p>
      </dgm:t>
    </dgm:pt>
    <dgm:pt modelId="{56DBC2DF-A987-4E1A-966D-160BF25A310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700"/>
            <a:t>Shape the Future</a:t>
          </a:r>
          <a:endParaRPr lang="de-DE" sz="1700" dirty="0"/>
        </a:p>
      </dgm:t>
    </dgm:pt>
    <dgm:pt modelId="{D145A36F-9E6A-44F3-832E-A7670168AD27}" type="parTrans" cxnId="{8BEC5CCA-52E4-43E4-ACA1-65FEBD504DD6}">
      <dgm:prSet/>
      <dgm:spPr/>
      <dgm:t>
        <a:bodyPr/>
        <a:lstStyle/>
        <a:p>
          <a:endParaRPr lang="de-DE"/>
        </a:p>
      </dgm:t>
    </dgm:pt>
    <dgm:pt modelId="{C15022D7-4F9D-4189-BCF1-87AF57D00354}" type="sibTrans" cxnId="{8BEC5CCA-52E4-43E4-ACA1-65FEBD504DD6}">
      <dgm:prSet/>
      <dgm:spPr/>
      <dgm:t>
        <a:bodyPr/>
        <a:lstStyle/>
        <a:p>
          <a:endParaRPr lang="de-DE"/>
        </a:p>
      </dgm:t>
    </dgm:pt>
    <dgm:pt modelId="{B50CFD3D-BABA-416F-86CD-2892AED77E41}" type="pres">
      <dgm:prSet presAssocID="{19348B46-22D5-416B-8C4E-15E28BE56988}" presName="Name0" presStyleCnt="0">
        <dgm:presLayoutVars>
          <dgm:dir/>
          <dgm:animLvl val="lvl"/>
          <dgm:resizeHandles val="exact"/>
        </dgm:presLayoutVars>
      </dgm:prSet>
      <dgm:spPr/>
    </dgm:pt>
    <dgm:pt modelId="{C2191DEE-3D96-4C41-B804-93B9EF6CB42F}" type="pres">
      <dgm:prSet presAssocID="{D9FE28D2-EB10-4E0B-B4DF-6A9998B892D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FA2F543-AC2B-4DF5-A679-881479FB6EC3}" type="pres">
      <dgm:prSet presAssocID="{D25CAE83-70FC-44CF-A5D9-A1DF7F3CBB91}" presName="parTxOnlySpace" presStyleCnt="0"/>
      <dgm:spPr/>
    </dgm:pt>
    <dgm:pt modelId="{ACE76180-34A0-429D-A5D5-C82C5B86EF4C}" type="pres">
      <dgm:prSet presAssocID="{478F50A6-6B60-4758-96C1-EE492F9725B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19C958E-02AE-4D1D-A093-1FB39EEA39F5}" type="pres">
      <dgm:prSet presAssocID="{D30B2736-B090-4E79-A274-B14080649405}" presName="parTxOnlySpace" presStyleCnt="0"/>
      <dgm:spPr/>
    </dgm:pt>
    <dgm:pt modelId="{E122FC0B-0956-444D-8EE8-EA10CE04E888}" type="pres">
      <dgm:prSet presAssocID="{E9ACC7EC-F275-43A6-8AC6-B695AEE17F8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946F99-1563-47E7-87FF-D45A5A75641B}" type="pres">
      <dgm:prSet presAssocID="{7847F999-C9C1-4203-A39A-8C4B174109E5}" presName="parTxOnlySpace" presStyleCnt="0"/>
      <dgm:spPr/>
    </dgm:pt>
    <dgm:pt modelId="{4AF2576F-9AE3-4008-AC69-A11848006369}" type="pres">
      <dgm:prSet presAssocID="{56DBC2DF-A987-4E1A-966D-160BF25A310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88A2C04-520C-4701-A338-12C1D45BFE6C}" srcId="{19348B46-22D5-416B-8C4E-15E28BE56988}" destId="{478F50A6-6B60-4758-96C1-EE492F9725BA}" srcOrd="1" destOrd="0" parTransId="{EE6B1A33-AB50-4859-A4DC-88BAE582ADAD}" sibTransId="{D30B2736-B090-4E79-A274-B14080649405}"/>
    <dgm:cxn modelId="{618A742D-1A73-406D-8BB8-F4A65653B02E}" type="presOf" srcId="{56DBC2DF-A987-4E1A-966D-160BF25A3107}" destId="{4AF2576F-9AE3-4008-AC69-A11848006369}" srcOrd="0" destOrd="0" presId="urn:microsoft.com/office/officeart/2005/8/layout/chevron1"/>
    <dgm:cxn modelId="{8DFCFD36-3E52-4D7B-863A-B73D16FA8BF8}" srcId="{19348B46-22D5-416B-8C4E-15E28BE56988}" destId="{E9ACC7EC-F275-43A6-8AC6-B695AEE17F85}" srcOrd="2" destOrd="0" parTransId="{0AB3CF7B-47FD-439F-9D0D-BF98F1C50959}" sibTransId="{7847F999-C9C1-4203-A39A-8C4B174109E5}"/>
    <dgm:cxn modelId="{70B5834B-9FAF-428E-BE2E-30E98B916C06}" srcId="{19348B46-22D5-416B-8C4E-15E28BE56988}" destId="{D9FE28D2-EB10-4E0B-B4DF-6A9998B892D2}" srcOrd="0" destOrd="0" parTransId="{93D20901-2E55-4E3D-8122-BBB9FD822C52}" sibTransId="{D25CAE83-70FC-44CF-A5D9-A1DF7F3CBB91}"/>
    <dgm:cxn modelId="{99859E77-72D5-4C08-BE8A-A09A04334FB3}" type="presOf" srcId="{478F50A6-6B60-4758-96C1-EE492F9725BA}" destId="{ACE76180-34A0-429D-A5D5-C82C5B86EF4C}" srcOrd="0" destOrd="0" presId="urn:microsoft.com/office/officeart/2005/8/layout/chevron1"/>
    <dgm:cxn modelId="{E876AEAC-D53C-46B6-84ED-2088D108A2A3}" type="presOf" srcId="{D9FE28D2-EB10-4E0B-B4DF-6A9998B892D2}" destId="{C2191DEE-3D96-4C41-B804-93B9EF6CB42F}" srcOrd="0" destOrd="0" presId="urn:microsoft.com/office/officeart/2005/8/layout/chevron1"/>
    <dgm:cxn modelId="{554891AF-C327-42FE-9B9D-77F810890945}" type="presOf" srcId="{E9ACC7EC-F275-43A6-8AC6-B695AEE17F85}" destId="{E122FC0B-0956-444D-8EE8-EA10CE04E888}" srcOrd="0" destOrd="0" presId="urn:microsoft.com/office/officeart/2005/8/layout/chevron1"/>
    <dgm:cxn modelId="{8BEC5CCA-52E4-43E4-ACA1-65FEBD504DD6}" srcId="{19348B46-22D5-416B-8C4E-15E28BE56988}" destId="{56DBC2DF-A987-4E1A-966D-160BF25A3107}" srcOrd="3" destOrd="0" parTransId="{D145A36F-9E6A-44F3-832E-A7670168AD27}" sibTransId="{C15022D7-4F9D-4189-BCF1-87AF57D00354}"/>
    <dgm:cxn modelId="{0E2706E0-5DCC-4809-9867-1DD95B9C02BA}" type="presOf" srcId="{19348B46-22D5-416B-8C4E-15E28BE56988}" destId="{B50CFD3D-BABA-416F-86CD-2892AED77E41}" srcOrd="0" destOrd="0" presId="urn:microsoft.com/office/officeart/2005/8/layout/chevron1"/>
    <dgm:cxn modelId="{EFA4462E-07EE-4355-A339-1A58D8028BC7}" type="presParOf" srcId="{B50CFD3D-BABA-416F-86CD-2892AED77E41}" destId="{C2191DEE-3D96-4C41-B804-93B9EF6CB42F}" srcOrd="0" destOrd="0" presId="urn:microsoft.com/office/officeart/2005/8/layout/chevron1"/>
    <dgm:cxn modelId="{783A3024-1833-4CA0-9159-D1B46FC6D2EB}" type="presParOf" srcId="{B50CFD3D-BABA-416F-86CD-2892AED77E41}" destId="{FFA2F543-AC2B-4DF5-A679-881479FB6EC3}" srcOrd="1" destOrd="0" presId="urn:microsoft.com/office/officeart/2005/8/layout/chevron1"/>
    <dgm:cxn modelId="{80B5898D-ED75-487C-A6A2-C5B05F529AD2}" type="presParOf" srcId="{B50CFD3D-BABA-416F-86CD-2892AED77E41}" destId="{ACE76180-34A0-429D-A5D5-C82C5B86EF4C}" srcOrd="2" destOrd="0" presId="urn:microsoft.com/office/officeart/2005/8/layout/chevron1"/>
    <dgm:cxn modelId="{246B6E74-2419-46C7-B1F9-EC28769302DA}" type="presParOf" srcId="{B50CFD3D-BABA-416F-86CD-2892AED77E41}" destId="{D19C958E-02AE-4D1D-A093-1FB39EEA39F5}" srcOrd="3" destOrd="0" presId="urn:microsoft.com/office/officeart/2005/8/layout/chevron1"/>
    <dgm:cxn modelId="{ECFCFDC8-DE4C-4D1E-993F-7605377C506F}" type="presParOf" srcId="{B50CFD3D-BABA-416F-86CD-2892AED77E41}" destId="{E122FC0B-0956-444D-8EE8-EA10CE04E888}" srcOrd="4" destOrd="0" presId="urn:microsoft.com/office/officeart/2005/8/layout/chevron1"/>
    <dgm:cxn modelId="{38FAC816-F546-4668-9BBF-9B6DF9AF2398}" type="presParOf" srcId="{B50CFD3D-BABA-416F-86CD-2892AED77E41}" destId="{DC946F99-1563-47E7-87FF-D45A5A75641B}" srcOrd="5" destOrd="0" presId="urn:microsoft.com/office/officeart/2005/8/layout/chevron1"/>
    <dgm:cxn modelId="{EE05788B-6137-43BA-9674-CB804E2DDF32}" type="presParOf" srcId="{B50CFD3D-BABA-416F-86CD-2892AED77E41}" destId="{4AF2576F-9AE3-4008-AC69-A1184800636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348B46-22D5-416B-8C4E-15E28BE5698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9FE28D2-EB10-4E0B-B4DF-6A9998B892D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700" dirty="0"/>
            <a:t>Scan </a:t>
          </a:r>
          <a:r>
            <a:rPr lang="de-DE" sz="1700" dirty="0" err="1"/>
            <a:t>the</a:t>
          </a:r>
          <a:r>
            <a:rPr lang="de-DE" sz="1700" dirty="0"/>
            <a:t> Horizon</a:t>
          </a:r>
        </a:p>
      </dgm:t>
    </dgm:pt>
    <dgm:pt modelId="{93D20901-2E55-4E3D-8122-BBB9FD822C52}" type="parTrans" cxnId="{70B5834B-9FAF-428E-BE2E-30E98B916C06}">
      <dgm:prSet/>
      <dgm:spPr/>
      <dgm:t>
        <a:bodyPr/>
        <a:lstStyle/>
        <a:p>
          <a:endParaRPr lang="de-DE"/>
        </a:p>
      </dgm:t>
    </dgm:pt>
    <dgm:pt modelId="{D25CAE83-70FC-44CF-A5D9-A1DF7F3CBB91}" type="sibTrans" cxnId="{70B5834B-9FAF-428E-BE2E-30E98B916C06}">
      <dgm:prSet/>
      <dgm:spPr/>
      <dgm:t>
        <a:bodyPr/>
        <a:lstStyle/>
        <a:p>
          <a:endParaRPr lang="de-DE"/>
        </a:p>
      </dgm:t>
    </dgm:pt>
    <dgm:pt modelId="{478F50A6-6B60-4758-96C1-EE492F9725B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700" dirty="0" err="1"/>
            <a:t>Explore</a:t>
          </a:r>
          <a:r>
            <a:rPr lang="de-DE" sz="1700" dirty="0"/>
            <a:t> Scenarios</a:t>
          </a:r>
        </a:p>
      </dgm:t>
    </dgm:pt>
    <dgm:pt modelId="{EE6B1A33-AB50-4859-A4DC-88BAE582ADAD}" type="parTrans" cxnId="{188A2C04-520C-4701-A338-12C1D45BFE6C}">
      <dgm:prSet/>
      <dgm:spPr/>
      <dgm:t>
        <a:bodyPr/>
        <a:lstStyle/>
        <a:p>
          <a:endParaRPr lang="de-DE"/>
        </a:p>
      </dgm:t>
    </dgm:pt>
    <dgm:pt modelId="{D30B2736-B090-4E79-A274-B14080649405}" type="sibTrans" cxnId="{188A2C04-520C-4701-A338-12C1D45BFE6C}">
      <dgm:prSet/>
      <dgm:spPr/>
      <dgm:t>
        <a:bodyPr/>
        <a:lstStyle/>
        <a:p>
          <a:endParaRPr lang="de-DE"/>
        </a:p>
      </dgm:t>
    </dgm:pt>
    <dgm:pt modelId="{E9ACC7EC-F275-43A6-8AC6-B695AEE17F85}">
      <dgm:prSet phldrT="[Text]" custT="1"/>
      <dgm:spPr/>
      <dgm:t>
        <a:bodyPr/>
        <a:lstStyle/>
        <a:p>
          <a:r>
            <a:rPr lang="de-DE" sz="1700"/>
            <a:t>Identify Implications</a:t>
          </a:r>
          <a:endParaRPr lang="de-DE" sz="1700" dirty="0"/>
        </a:p>
      </dgm:t>
    </dgm:pt>
    <dgm:pt modelId="{0AB3CF7B-47FD-439F-9D0D-BF98F1C50959}" type="parTrans" cxnId="{8DFCFD36-3E52-4D7B-863A-B73D16FA8BF8}">
      <dgm:prSet/>
      <dgm:spPr/>
      <dgm:t>
        <a:bodyPr/>
        <a:lstStyle/>
        <a:p>
          <a:endParaRPr lang="de-DE"/>
        </a:p>
      </dgm:t>
    </dgm:pt>
    <dgm:pt modelId="{7847F999-C9C1-4203-A39A-8C4B174109E5}" type="sibTrans" cxnId="{8DFCFD36-3E52-4D7B-863A-B73D16FA8BF8}">
      <dgm:prSet/>
      <dgm:spPr/>
      <dgm:t>
        <a:bodyPr/>
        <a:lstStyle/>
        <a:p>
          <a:endParaRPr lang="de-DE"/>
        </a:p>
      </dgm:t>
    </dgm:pt>
    <dgm:pt modelId="{56DBC2DF-A987-4E1A-966D-160BF25A310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700"/>
            <a:t>Shape the Future</a:t>
          </a:r>
          <a:endParaRPr lang="de-DE" sz="1700" dirty="0"/>
        </a:p>
      </dgm:t>
    </dgm:pt>
    <dgm:pt modelId="{D145A36F-9E6A-44F3-832E-A7670168AD27}" type="parTrans" cxnId="{8BEC5CCA-52E4-43E4-ACA1-65FEBD504DD6}">
      <dgm:prSet/>
      <dgm:spPr/>
      <dgm:t>
        <a:bodyPr/>
        <a:lstStyle/>
        <a:p>
          <a:endParaRPr lang="de-DE"/>
        </a:p>
      </dgm:t>
    </dgm:pt>
    <dgm:pt modelId="{C15022D7-4F9D-4189-BCF1-87AF57D00354}" type="sibTrans" cxnId="{8BEC5CCA-52E4-43E4-ACA1-65FEBD504DD6}">
      <dgm:prSet/>
      <dgm:spPr/>
      <dgm:t>
        <a:bodyPr/>
        <a:lstStyle/>
        <a:p>
          <a:endParaRPr lang="de-DE"/>
        </a:p>
      </dgm:t>
    </dgm:pt>
    <dgm:pt modelId="{B50CFD3D-BABA-416F-86CD-2892AED77E41}" type="pres">
      <dgm:prSet presAssocID="{19348B46-22D5-416B-8C4E-15E28BE56988}" presName="Name0" presStyleCnt="0">
        <dgm:presLayoutVars>
          <dgm:dir/>
          <dgm:animLvl val="lvl"/>
          <dgm:resizeHandles val="exact"/>
        </dgm:presLayoutVars>
      </dgm:prSet>
      <dgm:spPr/>
    </dgm:pt>
    <dgm:pt modelId="{C2191DEE-3D96-4C41-B804-93B9EF6CB42F}" type="pres">
      <dgm:prSet presAssocID="{D9FE28D2-EB10-4E0B-B4DF-6A9998B892D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FA2F543-AC2B-4DF5-A679-881479FB6EC3}" type="pres">
      <dgm:prSet presAssocID="{D25CAE83-70FC-44CF-A5D9-A1DF7F3CBB91}" presName="parTxOnlySpace" presStyleCnt="0"/>
      <dgm:spPr/>
    </dgm:pt>
    <dgm:pt modelId="{ACE76180-34A0-429D-A5D5-C82C5B86EF4C}" type="pres">
      <dgm:prSet presAssocID="{478F50A6-6B60-4758-96C1-EE492F9725B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19C958E-02AE-4D1D-A093-1FB39EEA39F5}" type="pres">
      <dgm:prSet presAssocID="{D30B2736-B090-4E79-A274-B14080649405}" presName="parTxOnlySpace" presStyleCnt="0"/>
      <dgm:spPr/>
    </dgm:pt>
    <dgm:pt modelId="{E122FC0B-0956-444D-8EE8-EA10CE04E888}" type="pres">
      <dgm:prSet presAssocID="{E9ACC7EC-F275-43A6-8AC6-B695AEE17F8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946F99-1563-47E7-87FF-D45A5A75641B}" type="pres">
      <dgm:prSet presAssocID="{7847F999-C9C1-4203-A39A-8C4B174109E5}" presName="parTxOnlySpace" presStyleCnt="0"/>
      <dgm:spPr/>
    </dgm:pt>
    <dgm:pt modelId="{4AF2576F-9AE3-4008-AC69-A11848006369}" type="pres">
      <dgm:prSet presAssocID="{56DBC2DF-A987-4E1A-966D-160BF25A310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88A2C04-520C-4701-A338-12C1D45BFE6C}" srcId="{19348B46-22D5-416B-8C4E-15E28BE56988}" destId="{478F50A6-6B60-4758-96C1-EE492F9725BA}" srcOrd="1" destOrd="0" parTransId="{EE6B1A33-AB50-4859-A4DC-88BAE582ADAD}" sibTransId="{D30B2736-B090-4E79-A274-B14080649405}"/>
    <dgm:cxn modelId="{618A742D-1A73-406D-8BB8-F4A65653B02E}" type="presOf" srcId="{56DBC2DF-A987-4E1A-966D-160BF25A3107}" destId="{4AF2576F-9AE3-4008-AC69-A11848006369}" srcOrd="0" destOrd="0" presId="urn:microsoft.com/office/officeart/2005/8/layout/chevron1"/>
    <dgm:cxn modelId="{8DFCFD36-3E52-4D7B-863A-B73D16FA8BF8}" srcId="{19348B46-22D5-416B-8C4E-15E28BE56988}" destId="{E9ACC7EC-F275-43A6-8AC6-B695AEE17F85}" srcOrd="2" destOrd="0" parTransId="{0AB3CF7B-47FD-439F-9D0D-BF98F1C50959}" sibTransId="{7847F999-C9C1-4203-A39A-8C4B174109E5}"/>
    <dgm:cxn modelId="{70B5834B-9FAF-428E-BE2E-30E98B916C06}" srcId="{19348B46-22D5-416B-8C4E-15E28BE56988}" destId="{D9FE28D2-EB10-4E0B-B4DF-6A9998B892D2}" srcOrd="0" destOrd="0" parTransId="{93D20901-2E55-4E3D-8122-BBB9FD822C52}" sibTransId="{D25CAE83-70FC-44CF-A5D9-A1DF7F3CBB91}"/>
    <dgm:cxn modelId="{99859E77-72D5-4C08-BE8A-A09A04334FB3}" type="presOf" srcId="{478F50A6-6B60-4758-96C1-EE492F9725BA}" destId="{ACE76180-34A0-429D-A5D5-C82C5B86EF4C}" srcOrd="0" destOrd="0" presId="urn:microsoft.com/office/officeart/2005/8/layout/chevron1"/>
    <dgm:cxn modelId="{E876AEAC-D53C-46B6-84ED-2088D108A2A3}" type="presOf" srcId="{D9FE28D2-EB10-4E0B-B4DF-6A9998B892D2}" destId="{C2191DEE-3D96-4C41-B804-93B9EF6CB42F}" srcOrd="0" destOrd="0" presId="urn:microsoft.com/office/officeart/2005/8/layout/chevron1"/>
    <dgm:cxn modelId="{554891AF-C327-42FE-9B9D-77F810890945}" type="presOf" srcId="{E9ACC7EC-F275-43A6-8AC6-B695AEE17F85}" destId="{E122FC0B-0956-444D-8EE8-EA10CE04E888}" srcOrd="0" destOrd="0" presId="urn:microsoft.com/office/officeart/2005/8/layout/chevron1"/>
    <dgm:cxn modelId="{8BEC5CCA-52E4-43E4-ACA1-65FEBD504DD6}" srcId="{19348B46-22D5-416B-8C4E-15E28BE56988}" destId="{56DBC2DF-A987-4E1A-966D-160BF25A3107}" srcOrd="3" destOrd="0" parTransId="{D145A36F-9E6A-44F3-832E-A7670168AD27}" sibTransId="{C15022D7-4F9D-4189-BCF1-87AF57D00354}"/>
    <dgm:cxn modelId="{0E2706E0-5DCC-4809-9867-1DD95B9C02BA}" type="presOf" srcId="{19348B46-22D5-416B-8C4E-15E28BE56988}" destId="{B50CFD3D-BABA-416F-86CD-2892AED77E41}" srcOrd="0" destOrd="0" presId="urn:microsoft.com/office/officeart/2005/8/layout/chevron1"/>
    <dgm:cxn modelId="{EFA4462E-07EE-4355-A339-1A58D8028BC7}" type="presParOf" srcId="{B50CFD3D-BABA-416F-86CD-2892AED77E41}" destId="{C2191DEE-3D96-4C41-B804-93B9EF6CB42F}" srcOrd="0" destOrd="0" presId="urn:microsoft.com/office/officeart/2005/8/layout/chevron1"/>
    <dgm:cxn modelId="{783A3024-1833-4CA0-9159-D1B46FC6D2EB}" type="presParOf" srcId="{B50CFD3D-BABA-416F-86CD-2892AED77E41}" destId="{FFA2F543-AC2B-4DF5-A679-881479FB6EC3}" srcOrd="1" destOrd="0" presId="urn:microsoft.com/office/officeart/2005/8/layout/chevron1"/>
    <dgm:cxn modelId="{80B5898D-ED75-487C-A6A2-C5B05F529AD2}" type="presParOf" srcId="{B50CFD3D-BABA-416F-86CD-2892AED77E41}" destId="{ACE76180-34A0-429D-A5D5-C82C5B86EF4C}" srcOrd="2" destOrd="0" presId="urn:microsoft.com/office/officeart/2005/8/layout/chevron1"/>
    <dgm:cxn modelId="{246B6E74-2419-46C7-B1F9-EC28769302DA}" type="presParOf" srcId="{B50CFD3D-BABA-416F-86CD-2892AED77E41}" destId="{D19C958E-02AE-4D1D-A093-1FB39EEA39F5}" srcOrd="3" destOrd="0" presId="urn:microsoft.com/office/officeart/2005/8/layout/chevron1"/>
    <dgm:cxn modelId="{ECFCFDC8-DE4C-4D1E-993F-7605377C506F}" type="presParOf" srcId="{B50CFD3D-BABA-416F-86CD-2892AED77E41}" destId="{E122FC0B-0956-444D-8EE8-EA10CE04E888}" srcOrd="4" destOrd="0" presId="urn:microsoft.com/office/officeart/2005/8/layout/chevron1"/>
    <dgm:cxn modelId="{38FAC816-F546-4668-9BBF-9B6DF9AF2398}" type="presParOf" srcId="{B50CFD3D-BABA-416F-86CD-2892AED77E41}" destId="{DC946F99-1563-47E7-87FF-D45A5A75641B}" srcOrd="5" destOrd="0" presId="urn:microsoft.com/office/officeart/2005/8/layout/chevron1"/>
    <dgm:cxn modelId="{EE05788B-6137-43BA-9674-CB804E2DDF32}" type="presParOf" srcId="{B50CFD3D-BABA-416F-86CD-2892AED77E41}" destId="{4AF2576F-9AE3-4008-AC69-A1184800636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348B46-22D5-416B-8C4E-15E28BE5698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9FE28D2-EB10-4E0B-B4DF-6A9998B892D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700" dirty="0"/>
            <a:t>Scan </a:t>
          </a:r>
          <a:r>
            <a:rPr lang="de-DE" sz="1700" dirty="0" err="1"/>
            <a:t>the</a:t>
          </a:r>
          <a:r>
            <a:rPr lang="de-DE" sz="1700" dirty="0"/>
            <a:t> Horizon</a:t>
          </a:r>
        </a:p>
      </dgm:t>
    </dgm:pt>
    <dgm:pt modelId="{93D20901-2E55-4E3D-8122-BBB9FD822C52}" type="parTrans" cxnId="{70B5834B-9FAF-428E-BE2E-30E98B916C06}">
      <dgm:prSet/>
      <dgm:spPr/>
      <dgm:t>
        <a:bodyPr/>
        <a:lstStyle/>
        <a:p>
          <a:endParaRPr lang="de-DE"/>
        </a:p>
      </dgm:t>
    </dgm:pt>
    <dgm:pt modelId="{D25CAE83-70FC-44CF-A5D9-A1DF7F3CBB91}" type="sibTrans" cxnId="{70B5834B-9FAF-428E-BE2E-30E98B916C06}">
      <dgm:prSet/>
      <dgm:spPr/>
      <dgm:t>
        <a:bodyPr/>
        <a:lstStyle/>
        <a:p>
          <a:endParaRPr lang="de-DE"/>
        </a:p>
      </dgm:t>
    </dgm:pt>
    <dgm:pt modelId="{478F50A6-6B60-4758-96C1-EE492F9725BA}">
      <dgm:prSet phldrT="[Text]" custT="1"/>
      <dgm:spPr/>
      <dgm:t>
        <a:bodyPr/>
        <a:lstStyle/>
        <a:p>
          <a:r>
            <a:rPr lang="de-DE" sz="1700" dirty="0" err="1"/>
            <a:t>Explore</a:t>
          </a:r>
          <a:r>
            <a:rPr lang="de-DE" sz="1700" dirty="0"/>
            <a:t> Scenarios</a:t>
          </a:r>
        </a:p>
      </dgm:t>
    </dgm:pt>
    <dgm:pt modelId="{EE6B1A33-AB50-4859-A4DC-88BAE582ADAD}" type="parTrans" cxnId="{188A2C04-520C-4701-A338-12C1D45BFE6C}">
      <dgm:prSet/>
      <dgm:spPr/>
      <dgm:t>
        <a:bodyPr/>
        <a:lstStyle/>
        <a:p>
          <a:endParaRPr lang="de-DE"/>
        </a:p>
      </dgm:t>
    </dgm:pt>
    <dgm:pt modelId="{D30B2736-B090-4E79-A274-B14080649405}" type="sibTrans" cxnId="{188A2C04-520C-4701-A338-12C1D45BFE6C}">
      <dgm:prSet/>
      <dgm:spPr/>
      <dgm:t>
        <a:bodyPr/>
        <a:lstStyle/>
        <a:p>
          <a:endParaRPr lang="de-DE"/>
        </a:p>
      </dgm:t>
    </dgm:pt>
    <dgm:pt modelId="{E9ACC7EC-F275-43A6-8AC6-B695AEE17F8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700"/>
            <a:t>Identify Implications</a:t>
          </a:r>
          <a:endParaRPr lang="de-DE" sz="1700" dirty="0"/>
        </a:p>
      </dgm:t>
    </dgm:pt>
    <dgm:pt modelId="{0AB3CF7B-47FD-439F-9D0D-BF98F1C50959}" type="parTrans" cxnId="{8DFCFD36-3E52-4D7B-863A-B73D16FA8BF8}">
      <dgm:prSet/>
      <dgm:spPr/>
      <dgm:t>
        <a:bodyPr/>
        <a:lstStyle/>
        <a:p>
          <a:endParaRPr lang="de-DE"/>
        </a:p>
      </dgm:t>
    </dgm:pt>
    <dgm:pt modelId="{7847F999-C9C1-4203-A39A-8C4B174109E5}" type="sibTrans" cxnId="{8DFCFD36-3E52-4D7B-863A-B73D16FA8BF8}">
      <dgm:prSet/>
      <dgm:spPr/>
      <dgm:t>
        <a:bodyPr/>
        <a:lstStyle/>
        <a:p>
          <a:endParaRPr lang="de-DE"/>
        </a:p>
      </dgm:t>
    </dgm:pt>
    <dgm:pt modelId="{56DBC2DF-A987-4E1A-966D-160BF25A310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700"/>
            <a:t>Shape the Future</a:t>
          </a:r>
          <a:endParaRPr lang="de-DE" sz="1700" dirty="0"/>
        </a:p>
      </dgm:t>
    </dgm:pt>
    <dgm:pt modelId="{D145A36F-9E6A-44F3-832E-A7670168AD27}" type="parTrans" cxnId="{8BEC5CCA-52E4-43E4-ACA1-65FEBD504DD6}">
      <dgm:prSet/>
      <dgm:spPr/>
      <dgm:t>
        <a:bodyPr/>
        <a:lstStyle/>
        <a:p>
          <a:endParaRPr lang="de-DE"/>
        </a:p>
      </dgm:t>
    </dgm:pt>
    <dgm:pt modelId="{C15022D7-4F9D-4189-BCF1-87AF57D00354}" type="sibTrans" cxnId="{8BEC5CCA-52E4-43E4-ACA1-65FEBD504DD6}">
      <dgm:prSet/>
      <dgm:spPr/>
      <dgm:t>
        <a:bodyPr/>
        <a:lstStyle/>
        <a:p>
          <a:endParaRPr lang="de-DE"/>
        </a:p>
      </dgm:t>
    </dgm:pt>
    <dgm:pt modelId="{B50CFD3D-BABA-416F-86CD-2892AED77E41}" type="pres">
      <dgm:prSet presAssocID="{19348B46-22D5-416B-8C4E-15E28BE56988}" presName="Name0" presStyleCnt="0">
        <dgm:presLayoutVars>
          <dgm:dir/>
          <dgm:animLvl val="lvl"/>
          <dgm:resizeHandles val="exact"/>
        </dgm:presLayoutVars>
      </dgm:prSet>
      <dgm:spPr/>
    </dgm:pt>
    <dgm:pt modelId="{C2191DEE-3D96-4C41-B804-93B9EF6CB42F}" type="pres">
      <dgm:prSet presAssocID="{D9FE28D2-EB10-4E0B-B4DF-6A9998B892D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FA2F543-AC2B-4DF5-A679-881479FB6EC3}" type="pres">
      <dgm:prSet presAssocID="{D25CAE83-70FC-44CF-A5D9-A1DF7F3CBB91}" presName="parTxOnlySpace" presStyleCnt="0"/>
      <dgm:spPr/>
    </dgm:pt>
    <dgm:pt modelId="{ACE76180-34A0-429D-A5D5-C82C5B86EF4C}" type="pres">
      <dgm:prSet presAssocID="{478F50A6-6B60-4758-96C1-EE492F9725B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19C958E-02AE-4D1D-A093-1FB39EEA39F5}" type="pres">
      <dgm:prSet presAssocID="{D30B2736-B090-4E79-A274-B14080649405}" presName="parTxOnlySpace" presStyleCnt="0"/>
      <dgm:spPr/>
    </dgm:pt>
    <dgm:pt modelId="{E122FC0B-0956-444D-8EE8-EA10CE04E888}" type="pres">
      <dgm:prSet presAssocID="{E9ACC7EC-F275-43A6-8AC6-B695AEE17F8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946F99-1563-47E7-87FF-D45A5A75641B}" type="pres">
      <dgm:prSet presAssocID="{7847F999-C9C1-4203-A39A-8C4B174109E5}" presName="parTxOnlySpace" presStyleCnt="0"/>
      <dgm:spPr/>
    </dgm:pt>
    <dgm:pt modelId="{4AF2576F-9AE3-4008-AC69-A11848006369}" type="pres">
      <dgm:prSet presAssocID="{56DBC2DF-A987-4E1A-966D-160BF25A310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88A2C04-520C-4701-A338-12C1D45BFE6C}" srcId="{19348B46-22D5-416B-8C4E-15E28BE56988}" destId="{478F50A6-6B60-4758-96C1-EE492F9725BA}" srcOrd="1" destOrd="0" parTransId="{EE6B1A33-AB50-4859-A4DC-88BAE582ADAD}" sibTransId="{D30B2736-B090-4E79-A274-B14080649405}"/>
    <dgm:cxn modelId="{618A742D-1A73-406D-8BB8-F4A65653B02E}" type="presOf" srcId="{56DBC2DF-A987-4E1A-966D-160BF25A3107}" destId="{4AF2576F-9AE3-4008-AC69-A11848006369}" srcOrd="0" destOrd="0" presId="urn:microsoft.com/office/officeart/2005/8/layout/chevron1"/>
    <dgm:cxn modelId="{8DFCFD36-3E52-4D7B-863A-B73D16FA8BF8}" srcId="{19348B46-22D5-416B-8C4E-15E28BE56988}" destId="{E9ACC7EC-F275-43A6-8AC6-B695AEE17F85}" srcOrd="2" destOrd="0" parTransId="{0AB3CF7B-47FD-439F-9D0D-BF98F1C50959}" sibTransId="{7847F999-C9C1-4203-A39A-8C4B174109E5}"/>
    <dgm:cxn modelId="{70B5834B-9FAF-428E-BE2E-30E98B916C06}" srcId="{19348B46-22D5-416B-8C4E-15E28BE56988}" destId="{D9FE28D2-EB10-4E0B-B4DF-6A9998B892D2}" srcOrd="0" destOrd="0" parTransId="{93D20901-2E55-4E3D-8122-BBB9FD822C52}" sibTransId="{D25CAE83-70FC-44CF-A5D9-A1DF7F3CBB91}"/>
    <dgm:cxn modelId="{99859E77-72D5-4C08-BE8A-A09A04334FB3}" type="presOf" srcId="{478F50A6-6B60-4758-96C1-EE492F9725BA}" destId="{ACE76180-34A0-429D-A5D5-C82C5B86EF4C}" srcOrd="0" destOrd="0" presId="urn:microsoft.com/office/officeart/2005/8/layout/chevron1"/>
    <dgm:cxn modelId="{E876AEAC-D53C-46B6-84ED-2088D108A2A3}" type="presOf" srcId="{D9FE28D2-EB10-4E0B-B4DF-6A9998B892D2}" destId="{C2191DEE-3D96-4C41-B804-93B9EF6CB42F}" srcOrd="0" destOrd="0" presId="urn:microsoft.com/office/officeart/2005/8/layout/chevron1"/>
    <dgm:cxn modelId="{554891AF-C327-42FE-9B9D-77F810890945}" type="presOf" srcId="{E9ACC7EC-F275-43A6-8AC6-B695AEE17F85}" destId="{E122FC0B-0956-444D-8EE8-EA10CE04E888}" srcOrd="0" destOrd="0" presId="urn:microsoft.com/office/officeart/2005/8/layout/chevron1"/>
    <dgm:cxn modelId="{8BEC5CCA-52E4-43E4-ACA1-65FEBD504DD6}" srcId="{19348B46-22D5-416B-8C4E-15E28BE56988}" destId="{56DBC2DF-A987-4E1A-966D-160BF25A3107}" srcOrd="3" destOrd="0" parTransId="{D145A36F-9E6A-44F3-832E-A7670168AD27}" sibTransId="{C15022D7-4F9D-4189-BCF1-87AF57D00354}"/>
    <dgm:cxn modelId="{0E2706E0-5DCC-4809-9867-1DD95B9C02BA}" type="presOf" srcId="{19348B46-22D5-416B-8C4E-15E28BE56988}" destId="{B50CFD3D-BABA-416F-86CD-2892AED77E41}" srcOrd="0" destOrd="0" presId="urn:microsoft.com/office/officeart/2005/8/layout/chevron1"/>
    <dgm:cxn modelId="{EFA4462E-07EE-4355-A339-1A58D8028BC7}" type="presParOf" srcId="{B50CFD3D-BABA-416F-86CD-2892AED77E41}" destId="{C2191DEE-3D96-4C41-B804-93B9EF6CB42F}" srcOrd="0" destOrd="0" presId="urn:microsoft.com/office/officeart/2005/8/layout/chevron1"/>
    <dgm:cxn modelId="{783A3024-1833-4CA0-9159-D1B46FC6D2EB}" type="presParOf" srcId="{B50CFD3D-BABA-416F-86CD-2892AED77E41}" destId="{FFA2F543-AC2B-4DF5-A679-881479FB6EC3}" srcOrd="1" destOrd="0" presId="urn:microsoft.com/office/officeart/2005/8/layout/chevron1"/>
    <dgm:cxn modelId="{80B5898D-ED75-487C-A6A2-C5B05F529AD2}" type="presParOf" srcId="{B50CFD3D-BABA-416F-86CD-2892AED77E41}" destId="{ACE76180-34A0-429D-A5D5-C82C5B86EF4C}" srcOrd="2" destOrd="0" presId="urn:microsoft.com/office/officeart/2005/8/layout/chevron1"/>
    <dgm:cxn modelId="{246B6E74-2419-46C7-B1F9-EC28769302DA}" type="presParOf" srcId="{B50CFD3D-BABA-416F-86CD-2892AED77E41}" destId="{D19C958E-02AE-4D1D-A093-1FB39EEA39F5}" srcOrd="3" destOrd="0" presId="urn:microsoft.com/office/officeart/2005/8/layout/chevron1"/>
    <dgm:cxn modelId="{ECFCFDC8-DE4C-4D1E-993F-7605377C506F}" type="presParOf" srcId="{B50CFD3D-BABA-416F-86CD-2892AED77E41}" destId="{E122FC0B-0956-444D-8EE8-EA10CE04E888}" srcOrd="4" destOrd="0" presId="urn:microsoft.com/office/officeart/2005/8/layout/chevron1"/>
    <dgm:cxn modelId="{38FAC816-F546-4668-9BBF-9B6DF9AF2398}" type="presParOf" srcId="{B50CFD3D-BABA-416F-86CD-2892AED77E41}" destId="{DC946F99-1563-47E7-87FF-D45A5A75641B}" srcOrd="5" destOrd="0" presId="urn:microsoft.com/office/officeart/2005/8/layout/chevron1"/>
    <dgm:cxn modelId="{EE05788B-6137-43BA-9674-CB804E2DDF32}" type="presParOf" srcId="{B50CFD3D-BABA-416F-86CD-2892AED77E41}" destId="{4AF2576F-9AE3-4008-AC69-A1184800636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348B46-22D5-416B-8C4E-15E28BE5698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9FE28D2-EB10-4E0B-B4DF-6A9998B892D2}">
      <dgm:prSet phldrT="[Text]" custT="1"/>
      <dgm:spPr/>
      <dgm:t>
        <a:bodyPr/>
        <a:lstStyle/>
        <a:p>
          <a:r>
            <a:rPr lang="de-DE" sz="1700" dirty="0"/>
            <a:t>Scan </a:t>
          </a:r>
          <a:r>
            <a:rPr lang="de-DE" sz="1700" dirty="0" err="1"/>
            <a:t>the</a:t>
          </a:r>
          <a:r>
            <a:rPr lang="de-DE" sz="1700" dirty="0"/>
            <a:t> Horizon</a:t>
          </a:r>
        </a:p>
      </dgm:t>
    </dgm:pt>
    <dgm:pt modelId="{93D20901-2E55-4E3D-8122-BBB9FD822C52}" type="parTrans" cxnId="{70B5834B-9FAF-428E-BE2E-30E98B916C06}">
      <dgm:prSet/>
      <dgm:spPr/>
      <dgm:t>
        <a:bodyPr/>
        <a:lstStyle/>
        <a:p>
          <a:endParaRPr lang="de-DE"/>
        </a:p>
      </dgm:t>
    </dgm:pt>
    <dgm:pt modelId="{D25CAE83-70FC-44CF-A5D9-A1DF7F3CBB91}" type="sibTrans" cxnId="{70B5834B-9FAF-428E-BE2E-30E98B916C06}">
      <dgm:prSet/>
      <dgm:spPr/>
      <dgm:t>
        <a:bodyPr/>
        <a:lstStyle/>
        <a:p>
          <a:endParaRPr lang="de-DE"/>
        </a:p>
      </dgm:t>
    </dgm:pt>
    <dgm:pt modelId="{478F50A6-6B60-4758-96C1-EE492F9725BA}">
      <dgm:prSet phldrT="[Text]" custT="1"/>
      <dgm:spPr/>
      <dgm:t>
        <a:bodyPr/>
        <a:lstStyle/>
        <a:p>
          <a:r>
            <a:rPr lang="de-DE" sz="1700" dirty="0" err="1"/>
            <a:t>Explore</a:t>
          </a:r>
          <a:r>
            <a:rPr lang="de-DE" sz="1700" dirty="0"/>
            <a:t> Scenarios</a:t>
          </a:r>
        </a:p>
      </dgm:t>
    </dgm:pt>
    <dgm:pt modelId="{EE6B1A33-AB50-4859-A4DC-88BAE582ADAD}" type="parTrans" cxnId="{188A2C04-520C-4701-A338-12C1D45BFE6C}">
      <dgm:prSet/>
      <dgm:spPr/>
      <dgm:t>
        <a:bodyPr/>
        <a:lstStyle/>
        <a:p>
          <a:endParaRPr lang="de-DE"/>
        </a:p>
      </dgm:t>
    </dgm:pt>
    <dgm:pt modelId="{D30B2736-B090-4E79-A274-B14080649405}" type="sibTrans" cxnId="{188A2C04-520C-4701-A338-12C1D45BFE6C}">
      <dgm:prSet/>
      <dgm:spPr/>
      <dgm:t>
        <a:bodyPr/>
        <a:lstStyle/>
        <a:p>
          <a:endParaRPr lang="de-DE"/>
        </a:p>
      </dgm:t>
    </dgm:pt>
    <dgm:pt modelId="{E9ACC7EC-F275-43A6-8AC6-B695AEE17F85}">
      <dgm:prSet phldrT="[Text]" custT="1"/>
      <dgm:spPr/>
      <dgm:t>
        <a:bodyPr/>
        <a:lstStyle/>
        <a:p>
          <a:r>
            <a:rPr lang="de-DE" sz="1700"/>
            <a:t>Identify Implications</a:t>
          </a:r>
          <a:endParaRPr lang="de-DE" sz="1700" dirty="0"/>
        </a:p>
      </dgm:t>
    </dgm:pt>
    <dgm:pt modelId="{0AB3CF7B-47FD-439F-9D0D-BF98F1C50959}" type="parTrans" cxnId="{8DFCFD36-3E52-4D7B-863A-B73D16FA8BF8}">
      <dgm:prSet/>
      <dgm:spPr/>
      <dgm:t>
        <a:bodyPr/>
        <a:lstStyle/>
        <a:p>
          <a:endParaRPr lang="de-DE"/>
        </a:p>
      </dgm:t>
    </dgm:pt>
    <dgm:pt modelId="{7847F999-C9C1-4203-A39A-8C4B174109E5}" type="sibTrans" cxnId="{8DFCFD36-3E52-4D7B-863A-B73D16FA8BF8}">
      <dgm:prSet/>
      <dgm:spPr/>
      <dgm:t>
        <a:bodyPr/>
        <a:lstStyle/>
        <a:p>
          <a:endParaRPr lang="de-DE"/>
        </a:p>
      </dgm:t>
    </dgm:pt>
    <dgm:pt modelId="{56DBC2DF-A987-4E1A-966D-160BF25A310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700"/>
            <a:t>Shape the Future</a:t>
          </a:r>
          <a:endParaRPr lang="de-DE" sz="1700" dirty="0"/>
        </a:p>
      </dgm:t>
    </dgm:pt>
    <dgm:pt modelId="{D145A36F-9E6A-44F3-832E-A7670168AD27}" type="parTrans" cxnId="{8BEC5CCA-52E4-43E4-ACA1-65FEBD504DD6}">
      <dgm:prSet/>
      <dgm:spPr/>
      <dgm:t>
        <a:bodyPr/>
        <a:lstStyle/>
        <a:p>
          <a:endParaRPr lang="de-DE"/>
        </a:p>
      </dgm:t>
    </dgm:pt>
    <dgm:pt modelId="{C15022D7-4F9D-4189-BCF1-87AF57D00354}" type="sibTrans" cxnId="{8BEC5CCA-52E4-43E4-ACA1-65FEBD504DD6}">
      <dgm:prSet/>
      <dgm:spPr/>
      <dgm:t>
        <a:bodyPr/>
        <a:lstStyle/>
        <a:p>
          <a:endParaRPr lang="de-DE"/>
        </a:p>
      </dgm:t>
    </dgm:pt>
    <dgm:pt modelId="{B50CFD3D-BABA-416F-86CD-2892AED77E41}" type="pres">
      <dgm:prSet presAssocID="{19348B46-22D5-416B-8C4E-15E28BE56988}" presName="Name0" presStyleCnt="0">
        <dgm:presLayoutVars>
          <dgm:dir/>
          <dgm:animLvl val="lvl"/>
          <dgm:resizeHandles val="exact"/>
        </dgm:presLayoutVars>
      </dgm:prSet>
      <dgm:spPr/>
    </dgm:pt>
    <dgm:pt modelId="{C2191DEE-3D96-4C41-B804-93B9EF6CB42F}" type="pres">
      <dgm:prSet presAssocID="{D9FE28D2-EB10-4E0B-B4DF-6A9998B892D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FA2F543-AC2B-4DF5-A679-881479FB6EC3}" type="pres">
      <dgm:prSet presAssocID="{D25CAE83-70FC-44CF-A5D9-A1DF7F3CBB91}" presName="parTxOnlySpace" presStyleCnt="0"/>
      <dgm:spPr/>
    </dgm:pt>
    <dgm:pt modelId="{ACE76180-34A0-429D-A5D5-C82C5B86EF4C}" type="pres">
      <dgm:prSet presAssocID="{478F50A6-6B60-4758-96C1-EE492F9725B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19C958E-02AE-4D1D-A093-1FB39EEA39F5}" type="pres">
      <dgm:prSet presAssocID="{D30B2736-B090-4E79-A274-B14080649405}" presName="parTxOnlySpace" presStyleCnt="0"/>
      <dgm:spPr/>
    </dgm:pt>
    <dgm:pt modelId="{E122FC0B-0956-444D-8EE8-EA10CE04E888}" type="pres">
      <dgm:prSet presAssocID="{E9ACC7EC-F275-43A6-8AC6-B695AEE17F8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946F99-1563-47E7-87FF-D45A5A75641B}" type="pres">
      <dgm:prSet presAssocID="{7847F999-C9C1-4203-A39A-8C4B174109E5}" presName="parTxOnlySpace" presStyleCnt="0"/>
      <dgm:spPr/>
    </dgm:pt>
    <dgm:pt modelId="{4AF2576F-9AE3-4008-AC69-A11848006369}" type="pres">
      <dgm:prSet presAssocID="{56DBC2DF-A987-4E1A-966D-160BF25A310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88A2C04-520C-4701-A338-12C1D45BFE6C}" srcId="{19348B46-22D5-416B-8C4E-15E28BE56988}" destId="{478F50A6-6B60-4758-96C1-EE492F9725BA}" srcOrd="1" destOrd="0" parTransId="{EE6B1A33-AB50-4859-A4DC-88BAE582ADAD}" sibTransId="{D30B2736-B090-4E79-A274-B14080649405}"/>
    <dgm:cxn modelId="{618A742D-1A73-406D-8BB8-F4A65653B02E}" type="presOf" srcId="{56DBC2DF-A987-4E1A-966D-160BF25A3107}" destId="{4AF2576F-9AE3-4008-AC69-A11848006369}" srcOrd="0" destOrd="0" presId="urn:microsoft.com/office/officeart/2005/8/layout/chevron1"/>
    <dgm:cxn modelId="{8DFCFD36-3E52-4D7B-863A-B73D16FA8BF8}" srcId="{19348B46-22D5-416B-8C4E-15E28BE56988}" destId="{E9ACC7EC-F275-43A6-8AC6-B695AEE17F85}" srcOrd="2" destOrd="0" parTransId="{0AB3CF7B-47FD-439F-9D0D-BF98F1C50959}" sibTransId="{7847F999-C9C1-4203-A39A-8C4B174109E5}"/>
    <dgm:cxn modelId="{70B5834B-9FAF-428E-BE2E-30E98B916C06}" srcId="{19348B46-22D5-416B-8C4E-15E28BE56988}" destId="{D9FE28D2-EB10-4E0B-B4DF-6A9998B892D2}" srcOrd="0" destOrd="0" parTransId="{93D20901-2E55-4E3D-8122-BBB9FD822C52}" sibTransId="{D25CAE83-70FC-44CF-A5D9-A1DF7F3CBB91}"/>
    <dgm:cxn modelId="{99859E77-72D5-4C08-BE8A-A09A04334FB3}" type="presOf" srcId="{478F50A6-6B60-4758-96C1-EE492F9725BA}" destId="{ACE76180-34A0-429D-A5D5-C82C5B86EF4C}" srcOrd="0" destOrd="0" presId="urn:microsoft.com/office/officeart/2005/8/layout/chevron1"/>
    <dgm:cxn modelId="{E876AEAC-D53C-46B6-84ED-2088D108A2A3}" type="presOf" srcId="{D9FE28D2-EB10-4E0B-B4DF-6A9998B892D2}" destId="{C2191DEE-3D96-4C41-B804-93B9EF6CB42F}" srcOrd="0" destOrd="0" presId="urn:microsoft.com/office/officeart/2005/8/layout/chevron1"/>
    <dgm:cxn modelId="{554891AF-C327-42FE-9B9D-77F810890945}" type="presOf" srcId="{E9ACC7EC-F275-43A6-8AC6-B695AEE17F85}" destId="{E122FC0B-0956-444D-8EE8-EA10CE04E888}" srcOrd="0" destOrd="0" presId="urn:microsoft.com/office/officeart/2005/8/layout/chevron1"/>
    <dgm:cxn modelId="{8BEC5CCA-52E4-43E4-ACA1-65FEBD504DD6}" srcId="{19348B46-22D5-416B-8C4E-15E28BE56988}" destId="{56DBC2DF-A987-4E1A-966D-160BF25A3107}" srcOrd="3" destOrd="0" parTransId="{D145A36F-9E6A-44F3-832E-A7670168AD27}" sibTransId="{C15022D7-4F9D-4189-BCF1-87AF57D00354}"/>
    <dgm:cxn modelId="{0E2706E0-5DCC-4809-9867-1DD95B9C02BA}" type="presOf" srcId="{19348B46-22D5-416B-8C4E-15E28BE56988}" destId="{B50CFD3D-BABA-416F-86CD-2892AED77E41}" srcOrd="0" destOrd="0" presId="urn:microsoft.com/office/officeart/2005/8/layout/chevron1"/>
    <dgm:cxn modelId="{EFA4462E-07EE-4355-A339-1A58D8028BC7}" type="presParOf" srcId="{B50CFD3D-BABA-416F-86CD-2892AED77E41}" destId="{C2191DEE-3D96-4C41-B804-93B9EF6CB42F}" srcOrd="0" destOrd="0" presId="urn:microsoft.com/office/officeart/2005/8/layout/chevron1"/>
    <dgm:cxn modelId="{783A3024-1833-4CA0-9159-D1B46FC6D2EB}" type="presParOf" srcId="{B50CFD3D-BABA-416F-86CD-2892AED77E41}" destId="{FFA2F543-AC2B-4DF5-A679-881479FB6EC3}" srcOrd="1" destOrd="0" presId="urn:microsoft.com/office/officeart/2005/8/layout/chevron1"/>
    <dgm:cxn modelId="{80B5898D-ED75-487C-A6A2-C5B05F529AD2}" type="presParOf" srcId="{B50CFD3D-BABA-416F-86CD-2892AED77E41}" destId="{ACE76180-34A0-429D-A5D5-C82C5B86EF4C}" srcOrd="2" destOrd="0" presId="urn:microsoft.com/office/officeart/2005/8/layout/chevron1"/>
    <dgm:cxn modelId="{246B6E74-2419-46C7-B1F9-EC28769302DA}" type="presParOf" srcId="{B50CFD3D-BABA-416F-86CD-2892AED77E41}" destId="{D19C958E-02AE-4D1D-A093-1FB39EEA39F5}" srcOrd="3" destOrd="0" presId="urn:microsoft.com/office/officeart/2005/8/layout/chevron1"/>
    <dgm:cxn modelId="{ECFCFDC8-DE4C-4D1E-993F-7605377C506F}" type="presParOf" srcId="{B50CFD3D-BABA-416F-86CD-2892AED77E41}" destId="{E122FC0B-0956-444D-8EE8-EA10CE04E888}" srcOrd="4" destOrd="0" presId="urn:microsoft.com/office/officeart/2005/8/layout/chevron1"/>
    <dgm:cxn modelId="{38FAC816-F546-4668-9BBF-9B6DF9AF2398}" type="presParOf" srcId="{B50CFD3D-BABA-416F-86CD-2892AED77E41}" destId="{DC946F99-1563-47E7-87FF-D45A5A75641B}" srcOrd="5" destOrd="0" presId="urn:microsoft.com/office/officeart/2005/8/layout/chevron1"/>
    <dgm:cxn modelId="{EE05788B-6137-43BA-9674-CB804E2DDF32}" type="presParOf" srcId="{B50CFD3D-BABA-416F-86CD-2892AED77E41}" destId="{4AF2576F-9AE3-4008-AC69-A1184800636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91DEE-3D96-4C41-B804-93B9EF6CB42F}">
      <dsp:nvSpPr>
        <dsp:cNvPr id="0" name=""/>
        <dsp:cNvSpPr/>
      </dsp:nvSpPr>
      <dsp:spPr>
        <a:xfrm>
          <a:off x="3770" y="349250"/>
          <a:ext cx="2194718" cy="877887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Scan </a:t>
          </a:r>
          <a:r>
            <a:rPr lang="de-DE" sz="1700" kern="1200" dirty="0" err="1"/>
            <a:t>the</a:t>
          </a:r>
          <a:r>
            <a:rPr lang="de-DE" sz="1700" kern="1200" dirty="0"/>
            <a:t> Horizon</a:t>
          </a:r>
        </a:p>
      </dsp:txBody>
      <dsp:txXfrm>
        <a:off x="442714" y="349250"/>
        <a:ext cx="1316831" cy="877887"/>
      </dsp:txXfrm>
    </dsp:sp>
    <dsp:sp modelId="{ACE76180-34A0-429D-A5D5-C82C5B86EF4C}">
      <dsp:nvSpPr>
        <dsp:cNvPr id="0" name=""/>
        <dsp:cNvSpPr/>
      </dsp:nvSpPr>
      <dsp:spPr>
        <a:xfrm>
          <a:off x="1979017" y="349250"/>
          <a:ext cx="2194718" cy="877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Explore</a:t>
          </a:r>
          <a:r>
            <a:rPr lang="de-DE" sz="1700" kern="1200" dirty="0"/>
            <a:t> Scenarios</a:t>
          </a:r>
        </a:p>
      </dsp:txBody>
      <dsp:txXfrm>
        <a:off x="2417961" y="349250"/>
        <a:ext cx="1316831" cy="877887"/>
      </dsp:txXfrm>
    </dsp:sp>
    <dsp:sp modelId="{E122FC0B-0956-444D-8EE8-EA10CE04E888}">
      <dsp:nvSpPr>
        <dsp:cNvPr id="0" name=""/>
        <dsp:cNvSpPr/>
      </dsp:nvSpPr>
      <dsp:spPr>
        <a:xfrm>
          <a:off x="3954264" y="349250"/>
          <a:ext cx="2194718" cy="877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Identify Implications</a:t>
          </a:r>
          <a:endParaRPr lang="de-DE" sz="1700" kern="1200" dirty="0"/>
        </a:p>
      </dsp:txBody>
      <dsp:txXfrm>
        <a:off x="4393208" y="349250"/>
        <a:ext cx="1316831" cy="877887"/>
      </dsp:txXfrm>
    </dsp:sp>
    <dsp:sp modelId="{4AF2576F-9AE3-4008-AC69-A11848006369}">
      <dsp:nvSpPr>
        <dsp:cNvPr id="0" name=""/>
        <dsp:cNvSpPr/>
      </dsp:nvSpPr>
      <dsp:spPr>
        <a:xfrm>
          <a:off x="5929510" y="349250"/>
          <a:ext cx="2194718" cy="877887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Shape the Future</a:t>
          </a:r>
          <a:endParaRPr lang="de-DE" sz="1700" kern="1200" dirty="0"/>
        </a:p>
      </dsp:txBody>
      <dsp:txXfrm>
        <a:off x="6368454" y="349250"/>
        <a:ext cx="1316831" cy="877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91DEE-3D96-4C41-B804-93B9EF6CB42F}">
      <dsp:nvSpPr>
        <dsp:cNvPr id="0" name=""/>
        <dsp:cNvSpPr/>
      </dsp:nvSpPr>
      <dsp:spPr>
        <a:xfrm>
          <a:off x="3770" y="349250"/>
          <a:ext cx="2194718" cy="87788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Scan </a:t>
          </a:r>
          <a:r>
            <a:rPr lang="de-DE" sz="1700" kern="1200" dirty="0" err="1"/>
            <a:t>the</a:t>
          </a:r>
          <a:r>
            <a:rPr lang="de-DE" sz="1700" kern="1200" dirty="0"/>
            <a:t> Horizon</a:t>
          </a:r>
        </a:p>
      </dsp:txBody>
      <dsp:txXfrm>
        <a:off x="442714" y="349250"/>
        <a:ext cx="1316831" cy="877887"/>
      </dsp:txXfrm>
    </dsp:sp>
    <dsp:sp modelId="{ACE76180-34A0-429D-A5D5-C82C5B86EF4C}">
      <dsp:nvSpPr>
        <dsp:cNvPr id="0" name=""/>
        <dsp:cNvSpPr/>
      </dsp:nvSpPr>
      <dsp:spPr>
        <a:xfrm>
          <a:off x="1979017" y="349250"/>
          <a:ext cx="2194718" cy="877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Explore</a:t>
          </a:r>
          <a:r>
            <a:rPr lang="de-DE" sz="1700" kern="1200" dirty="0"/>
            <a:t> Scenarios</a:t>
          </a:r>
        </a:p>
      </dsp:txBody>
      <dsp:txXfrm>
        <a:off x="2417961" y="349250"/>
        <a:ext cx="1316831" cy="877887"/>
      </dsp:txXfrm>
    </dsp:sp>
    <dsp:sp modelId="{E122FC0B-0956-444D-8EE8-EA10CE04E888}">
      <dsp:nvSpPr>
        <dsp:cNvPr id="0" name=""/>
        <dsp:cNvSpPr/>
      </dsp:nvSpPr>
      <dsp:spPr>
        <a:xfrm>
          <a:off x="3954264" y="349250"/>
          <a:ext cx="2194718" cy="877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Identify Implications</a:t>
          </a:r>
          <a:endParaRPr lang="de-DE" sz="1700" kern="1200" dirty="0"/>
        </a:p>
      </dsp:txBody>
      <dsp:txXfrm>
        <a:off x="4393208" y="349250"/>
        <a:ext cx="1316831" cy="877887"/>
      </dsp:txXfrm>
    </dsp:sp>
    <dsp:sp modelId="{4AF2576F-9AE3-4008-AC69-A11848006369}">
      <dsp:nvSpPr>
        <dsp:cNvPr id="0" name=""/>
        <dsp:cNvSpPr/>
      </dsp:nvSpPr>
      <dsp:spPr>
        <a:xfrm>
          <a:off x="5929510" y="349250"/>
          <a:ext cx="2194718" cy="877887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Shape the Future</a:t>
          </a:r>
          <a:endParaRPr lang="de-DE" sz="1700" kern="1200" dirty="0"/>
        </a:p>
      </dsp:txBody>
      <dsp:txXfrm>
        <a:off x="6368454" y="349250"/>
        <a:ext cx="1316831" cy="877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91DEE-3D96-4C41-B804-93B9EF6CB42F}">
      <dsp:nvSpPr>
        <dsp:cNvPr id="0" name=""/>
        <dsp:cNvSpPr/>
      </dsp:nvSpPr>
      <dsp:spPr>
        <a:xfrm>
          <a:off x="3770" y="349250"/>
          <a:ext cx="2194718" cy="877887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Scan </a:t>
          </a:r>
          <a:r>
            <a:rPr lang="de-DE" sz="1700" kern="1200" dirty="0" err="1"/>
            <a:t>the</a:t>
          </a:r>
          <a:r>
            <a:rPr lang="de-DE" sz="1700" kern="1200" dirty="0"/>
            <a:t> Horizon</a:t>
          </a:r>
        </a:p>
      </dsp:txBody>
      <dsp:txXfrm>
        <a:off x="442714" y="349250"/>
        <a:ext cx="1316831" cy="877887"/>
      </dsp:txXfrm>
    </dsp:sp>
    <dsp:sp modelId="{ACE76180-34A0-429D-A5D5-C82C5B86EF4C}">
      <dsp:nvSpPr>
        <dsp:cNvPr id="0" name=""/>
        <dsp:cNvSpPr/>
      </dsp:nvSpPr>
      <dsp:spPr>
        <a:xfrm>
          <a:off x="1979017" y="349250"/>
          <a:ext cx="2194718" cy="87788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Explore</a:t>
          </a:r>
          <a:r>
            <a:rPr lang="de-DE" sz="1700" kern="1200" dirty="0"/>
            <a:t> Scenarios</a:t>
          </a:r>
        </a:p>
      </dsp:txBody>
      <dsp:txXfrm>
        <a:off x="2417961" y="349250"/>
        <a:ext cx="1316831" cy="877887"/>
      </dsp:txXfrm>
    </dsp:sp>
    <dsp:sp modelId="{E122FC0B-0956-444D-8EE8-EA10CE04E888}">
      <dsp:nvSpPr>
        <dsp:cNvPr id="0" name=""/>
        <dsp:cNvSpPr/>
      </dsp:nvSpPr>
      <dsp:spPr>
        <a:xfrm>
          <a:off x="3954264" y="349250"/>
          <a:ext cx="2194718" cy="877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Identify Implications</a:t>
          </a:r>
          <a:endParaRPr lang="de-DE" sz="1700" kern="1200" dirty="0"/>
        </a:p>
      </dsp:txBody>
      <dsp:txXfrm>
        <a:off x="4393208" y="349250"/>
        <a:ext cx="1316831" cy="877887"/>
      </dsp:txXfrm>
    </dsp:sp>
    <dsp:sp modelId="{4AF2576F-9AE3-4008-AC69-A11848006369}">
      <dsp:nvSpPr>
        <dsp:cNvPr id="0" name=""/>
        <dsp:cNvSpPr/>
      </dsp:nvSpPr>
      <dsp:spPr>
        <a:xfrm>
          <a:off x="5929510" y="349250"/>
          <a:ext cx="2194718" cy="877887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Shape the Future</a:t>
          </a:r>
          <a:endParaRPr lang="de-DE" sz="1700" kern="1200" dirty="0"/>
        </a:p>
      </dsp:txBody>
      <dsp:txXfrm>
        <a:off x="6368454" y="349250"/>
        <a:ext cx="1316831" cy="877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91DEE-3D96-4C41-B804-93B9EF6CB42F}">
      <dsp:nvSpPr>
        <dsp:cNvPr id="0" name=""/>
        <dsp:cNvSpPr/>
      </dsp:nvSpPr>
      <dsp:spPr>
        <a:xfrm>
          <a:off x="3770" y="349250"/>
          <a:ext cx="2194718" cy="877887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Scan </a:t>
          </a:r>
          <a:r>
            <a:rPr lang="de-DE" sz="1700" kern="1200" dirty="0" err="1"/>
            <a:t>the</a:t>
          </a:r>
          <a:r>
            <a:rPr lang="de-DE" sz="1700" kern="1200" dirty="0"/>
            <a:t> Horizon</a:t>
          </a:r>
        </a:p>
      </dsp:txBody>
      <dsp:txXfrm>
        <a:off x="442714" y="349250"/>
        <a:ext cx="1316831" cy="877887"/>
      </dsp:txXfrm>
    </dsp:sp>
    <dsp:sp modelId="{ACE76180-34A0-429D-A5D5-C82C5B86EF4C}">
      <dsp:nvSpPr>
        <dsp:cNvPr id="0" name=""/>
        <dsp:cNvSpPr/>
      </dsp:nvSpPr>
      <dsp:spPr>
        <a:xfrm>
          <a:off x="1979017" y="349250"/>
          <a:ext cx="2194718" cy="877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Explore</a:t>
          </a:r>
          <a:r>
            <a:rPr lang="de-DE" sz="1700" kern="1200" dirty="0"/>
            <a:t> Scenarios</a:t>
          </a:r>
        </a:p>
      </dsp:txBody>
      <dsp:txXfrm>
        <a:off x="2417961" y="349250"/>
        <a:ext cx="1316831" cy="877887"/>
      </dsp:txXfrm>
    </dsp:sp>
    <dsp:sp modelId="{E122FC0B-0956-444D-8EE8-EA10CE04E888}">
      <dsp:nvSpPr>
        <dsp:cNvPr id="0" name=""/>
        <dsp:cNvSpPr/>
      </dsp:nvSpPr>
      <dsp:spPr>
        <a:xfrm>
          <a:off x="3954264" y="349250"/>
          <a:ext cx="2194718" cy="87788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Identify Implications</a:t>
          </a:r>
          <a:endParaRPr lang="de-DE" sz="1700" kern="1200" dirty="0"/>
        </a:p>
      </dsp:txBody>
      <dsp:txXfrm>
        <a:off x="4393208" y="349250"/>
        <a:ext cx="1316831" cy="877887"/>
      </dsp:txXfrm>
    </dsp:sp>
    <dsp:sp modelId="{4AF2576F-9AE3-4008-AC69-A11848006369}">
      <dsp:nvSpPr>
        <dsp:cNvPr id="0" name=""/>
        <dsp:cNvSpPr/>
      </dsp:nvSpPr>
      <dsp:spPr>
        <a:xfrm>
          <a:off x="5929510" y="349250"/>
          <a:ext cx="2194718" cy="877887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Shape the Future</a:t>
          </a:r>
          <a:endParaRPr lang="de-DE" sz="1700" kern="1200" dirty="0"/>
        </a:p>
      </dsp:txBody>
      <dsp:txXfrm>
        <a:off x="6368454" y="349250"/>
        <a:ext cx="1316831" cy="877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91DEE-3D96-4C41-B804-93B9EF6CB42F}">
      <dsp:nvSpPr>
        <dsp:cNvPr id="0" name=""/>
        <dsp:cNvSpPr/>
      </dsp:nvSpPr>
      <dsp:spPr>
        <a:xfrm>
          <a:off x="3770" y="349250"/>
          <a:ext cx="2194718" cy="877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Scan </a:t>
          </a:r>
          <a:r>
            <a:rPr lang="de-DE" sz="1700" kern="1200" dirty="0" err="1"/>
            <a:t>the</a:t>
          </a:r>
          <a:r>
            <a:rPr lang="de-DE" sz="1700" kern="1200" dirty="0"/>
            <a:t> Horizon</a:t>
          </a:r>
        </a:p>
      </dsp:txBody>
      <dsp:txXfrm>
        <a:off x="442714" y="349250"/>
        <a:ext cx="1316831" cy="877887"/>
      </dsp:txXfrm>
    </dsp:sp>
    <dsp:sp modelId="{ACE76180-34A0-429D-A5D5-C82C5B86EF4C}">
      <dsp:nvSpPr>
        <dsp:cNvPr id="0" name=""/>
        <dsp:cNvSpPr/>
      </dsp:nvSpPr>
      <dsp:spPr>
        <a:xfrm>
          <a:off x="1979017" y="349250"/>
          <a:ext cx="2194718" cy="877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Explore</a:t>
          </a:r>
          <a:r>
            <a:rPr lang="de-DE" sz="1700" kern="1200" dirty="0"/>
            <a:t> Scenarios</a:t>
          </a:r>
        </a:p>
      </dsp:txBody>
      <dsp:txXfrm>
        <a:off x="2417961" y="349250"/>
        <a:ext cx="1316831" cy="877887"/>
      </dsp:txXfrm>
    </dsp:sp>
    <dsp:sp modelId="{E122FC0B-0956-444D-8EE8-EA10CE04E888}">
      <dsp:nvSpPr>
        <dsp:cNvPr id="0" name=""/>
        <dsp:cNvSpPr/>
      </dsp:nvSpPr>
      <dsp:spPr>
        <a:xfrm>
          <a:off x="3954264" y="349250"/>
          <a:ext cx="2194718" cy="877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Identify Implications</a:t>
          </a:r>
          <a:endParaRPr lang="de-DE" sz="1700" kern="1200" dirty="0"/>
        </a:p>
      </dsp:txBody>
      <dsp:txXfrm>
        <a:off x="4393208" y="349250"/>
        <a:ext cx="1316831" cy="877887"/>
      </dsp:txXfrm>
    </dsp:sp>
    <dsp:sp modelId="{4AF2576F-9AE3-4008-AC69-A11848006369}">
      <dsp:nvSpPr>
        <dsp:cNvPr id="0" name=""/>
        <dsp:cNvSpPr/>
      </dsp:nvSpPr>
      <dsp:spPr>
        <a:xfrm>
          <a:off x="5929510" y="349250"/>
          <a:ext cx="2194718" cy="87788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Shape the Future</a:t>
          </a:r>
          <a:endParaRPr lang="de-DE" sz="1700" kern="1200" dirty="0"/>
        </a:p>
      </dsp:txBody>
      <dsp:txXfrm>
        <a:off x="6368454" y="349250"/>
        <a:ext cx="1316831" cy="877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9E84EB-0433-15D8-BFB1-4E68EDF19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30" y="85"/>
            <a:ext cx="9139768" cy="68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9E84EB-0433-15D8-BFB1-4E68EDF19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29" y="3171"/>
            <a:ext cx="9139770" cy="68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95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CF8B35-6323-EF14-B3A9-E0CF7FDEE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51" y="616"/>
            <a:ext cx="9140299" cy="6856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2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C95075-7C44-766E-CB99-A71E4106B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51" y="616"/>
            <a:ext cx="9140299" cy="6856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CF8B35-6323-EF14-B3A9-E0CF7FDEE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51" y="0"/>
            <a:ext cx="9140299" cy="6850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5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9E38A0-A46F-81FC-B692-612787FC1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51" y="0"/>
            <a:ext cx="9140299" cy="6850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0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540FC2-E5E9-4CCB-9530-831F5C775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07" y="1785"/>
            <a:ext cx="9147796" cy="6856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A93F88-E406-4A14-AFCA-7011CB82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7200" b="0" i="0">
                <a:solidFill>
                  <a:schemeClr val="bg1"/>
                </a:solidFill>
                <a:latin typeface="EC Square Sans Pro Medium" panose="020B05060400000200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21494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32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0" r:id="rId2"/>
    <p:sldLayoutId id="2147483666" r:id="rId3"/>
    <p:sldLayoutId id="2147483667" r:id="rId4"/>
    <p:sldLayoutId id="2147483678" r:id="rId5"/>
    <p:sldLayoutId id="2147483679" r:id="rId6"/>
    <p:sldLayoutId id="214748365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WBInfoHub" TargetMode="External"/><Relationship Id="rId3" Type="http://schemas.openxmlformats.org/officeDocument/2006/relationships/hyperlink" Target="mailto:policy-answers@westernbalkans-infohub.eu" TargetMode="External"/><Relationship Id="rId7" Type="http://schemas.openxmlformats.org/officeDocument/2006/relationships/hyperlink" Target="https://www.facebook.com/WBInfoHub" TargetMode="External"/><Relationship Id="rId2" Type="http://schemas.openxmlformats.org/officeDocument/2006/relationships/hyperlink" Target="mailto:Julia.schmaelter@dlr.d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hyperlink" Target="http://www.westernbalkans-infohub.eu/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72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F27602F-DC05-4BF1-939A-C9F153C31D4C}"/>
              </a:ext>
            </a:extLst>
          </p:cNvPr>
          <p:cNvSpPr txBox="1"/>
          <p:nvPr/>
        </p:nvSpPr>
        <p:spPr>
          <a:xfrm>
            <a:off x="381000" y="1828800"/>
            <a:ext cx="8674986" cy="329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Strategic Foresight is a process for exploring potential futures:</a:t>
            </a:r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r>
              <a:rPr lang="en-US" sz="2000" dirty="0"/>
              <a:t>Step 1: Gathering information to understand trends and signals of change.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Step 2: Creating narratives of the futures based on combinations of trends.</a:t>
            </a:r>
          </a:p>
          <a:p>
            <a:pPr>
              <a:lnSpc>
                <a:spcPct val="125000"/>
              </a:lnSpc>
            </a:pPr>
            <a:r>
              <a:rPr lang="en-US" sz="2000" b="1" dirty="0"/>
              <a:t>Step 3: What threats or opportunities does each scenario present?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53350" cy="1325563"/>
          </a:xfrm>
        </p:spPr>
        <p:txBody>
          <a:bodyPr/>
          <a:lstStyle/>
          <a:p>
            <a:r>
              <a:rPr lang="en-US" dirty="0"/>
              <a:t>Strategic Foresight: How does it work?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5071D48-5644-4374-9D3E-1CC9E559A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316418"/>
              </p:ext>
            </p:extLst>
          </p:nvPr>
        </p:nvGraphicFramePr>
        <p:xfrm>
          <a:off x="508000" y="2362200"/>
          <a:ext cx="8128000" cy="157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43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F27602F-DC05-4BF1-939A-C9F153C31D4C}"/>
              </a:ext>
            </a:extLst>
          </p:cNvPr>
          <p:cNvSpPr txBox="1"/>
          <p:nvPr/>
        </p:nvSpPr>
        <p:spPr>
          <a:xfrm>
            <a:off x="381000" y="1828800"/>
            <a:ext cx="8674986" cy="4103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Strategic Foresight is a process for exploring potential futures:</a:t>
            </a:r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r>
              <a:rPr lang="en-US" sz="2000" dirty="0"/>
              <a:t>Step 1: Gathering information to understand trends and signals of change.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Step 2: Creating narratives of the futures based on combinations of trends.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Step 3: What threats or opportunities does each scenario present?</a:t>
            </a:r>
          </a:p>
          <a:p>
            <a:pPr>
              <a:lnSpc>
                <a:spcPct val="125000"/>
              </a:lnSpc>
            </a:pPr>
            <a:r>
              <a:rPr lang="en-US" sz="2000" b="1" dirty="0"/>
              <a:t>Step 4: Draft strategies to reach desired outcomes or prevent undesirable futures.</a:t>
            </a:r>
            <a:endParaRPr lang="de-DE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53350" cy="1325563"/>
          </a:xfrm>
        </p:spPr>
        <p:txBody>
          <a:bodyPr/>
          <a:lstStyle/>
          <a:p>
            <a:r>
              <a:rPr lang="en-US" dirty="0"/>
              <a:t>Strategic Foresight: How does it work?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5071D48-5644-4374-9D3E-1CC9E559AEB9}"/>
              </a:ext>
            </a:extLst>
          </p:cNvPr>
          <p:cNvGraphicFramePr/>
          <p:nvPr/>
        </p:nvGraphicFramePr>
        <p:xfrm>
          <a:off x="508000" y="2362200"/>
          <a:ext cx="8128000" cy="157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54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92A7-A45D-6AA0-883C-F3324DB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8291512" cy="2852737"/>
          </a:xfrm>
        </p:spPr>
        <p:txBody>
          <a:bodyPr/>
          <a:lstStyle/>
          <a:p>
            <a:r>
              <a:rPr lang="en-US" dirty="0"/>
              <a:t>The Western Balkans </a:t>
            </a:r>
            <a:br>
              <a:rPr lang="en-US" dirty="0"/>
            </a:br>
            <a:r>
              <a:rPr lang="en-US" dirty="0"/>
              <a:t>by 2035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82307-1AFB-B625-215B-8C39F374F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A Joint Foresight Exercise </a:t>
            </a: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73CE8E86-0651-41CA-92C8-957D5451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76"/>
            <a:ext cx="1449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346EB211-ECD8-4650-8A8A-7FBCBF801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9557"/>
            <a:ext cx="2046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1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E0F3A-B4D5-454D-9D6E-3057244B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8153400" cy="34671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Four tables, with two tables dedicated to each task.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Four rounds of 10 minutes each.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Each round, pick 3 trend cards from the trend card deck.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Before you start the task: Are these trends still valid?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Start the task.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After each round, rotate to a new table with a different task.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8F770C7E-0AAB-4484-9393-A1314566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76"/>
            <a:ext cx="1449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A41C9AE-5EA0-4670-A2FB-C93B3B66B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67" b="4667"/>
          <a:stretch/>
        </p:blipFill>
        <p:spPr>
          <a:xfrm rot="303465">
            <a:off x="3602896" y="2990360"/>
            <a:ext cx="2204908" cy="12494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07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1: Dream Big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E0F3A-B4D5-454D-9D6E-3057244B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8292"/>
            <a:ext cx="8420100" cy="2819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/>
              <a:t>Draw 3 trend cards from the pile.</a:t>
            </a:r>
          </a:p>
          <a:p>
            <a:pPr marL="0" indent="0">
              <a:buNone/>
              <a:defRPr/>
            </a:pPr>
            <a:endParaRPr lang="en-US" sz="2400" b="1" dirty="0"/>
          </a:p>
          <a:p>
            <a:pPr>
              <a:defRPr/>
            </a:pPr>
            <a:r>
              <a:rPr lang="en-US" sz="2400" dirty="0"/>
              <a:t>Based thereon, envision the best possible future for </a:t>
            </a:r>
            <a:br>
              <a:rPr lang="en-US" sz="2400" dirty="0"/>
            </a:br>
            <a:r>
              <a:rPr lang="en-US" sz="2400" dirty="0"/>
              <a:t>R&amp;I in the WB.</a:t>
            </a:r>
          </a:p>
          <a:p>
            <a:pPr>
              <a:defRPr/>
            </a:pPr>
            <a:r>
              <a:rPr lang="en-US" sz="2400" dirty="0"/>
              <a:t>Discuss as a group how these trends could shape </a:t>
            </a:r>
            <a:br>
              <a:rPr lang="en-US" sz="2400" dirty="0"/>
            </a:br>
            <a:r>
              <a:rPr lang="en-US" sz="2400" dirty="0"/>
              <a:t>the best possible future.</a:t>
            </a:r>
          </a:p>
          <a:p>
            <a:pPr>
              <a:defRPr/>
            </a:pPr>
            <a:r>
              <a:rPr lang="en-US" sz="2400" dirty="0"/>
              <a:t>Imagine what needs to happen today to make </a:t>
            </a:r>
            <a:br>
              <a:rPr lang="en-US" sz="2400" dirty="0"/>
            </a:br>
            <a:r>
              <a:rPr lang="en-US" sz="2400" dirty="0"/>
              <a:t>that future a reality.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uppieren 6">
            <a:extLst>
              <a:ext uri="{FF2B5EF4-FFF2-40B4-BE49-F238E27FC236}">
                <a16:creationId xmlns:a16="http://schemas.microsoft.com/office/drawing/2014/main" id="{ED1483D3-83A2-47ED-9CEE-66FFED3BBF24}"/>
              </a:ext>
            </a:extLst>
          </p:cNvPr>
          <p:cNvGrpSpPr>
            <a:grpSpLocks/>
          </p:cNvGrpSpPr>
          <p:nvPr/>
        </p:nvGrpSpPr>
        <p:grpSpPr bwMode="auto">
          <a:xfrm>
            <a:off x="7400614" y="4407692"/>
            <a:ext cx="1583358" cy="1879600"/>
            <a:chOff x="6677049" y="2846016"/>
            <a:chExt cx="542925" cy="644525"/>
          </a:xfrm>
        </p:grpSpPr>
        <p:sp>
          <p:nvSpPr>
            <p:cNvPr id="6" name="Freeform 102">
              <a:extLst>
                <a:ext uri="{FF2B5EF4-FFF2-40B4-BE49-F238E27FC236}">
                  <a16:creationId xmlns:a16="http://schemas.microsoft.com/office/drawing/2014/main" id="{08D331DC-1899-4CE7-AFFE-EBEC5CC5D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811" y="3353930"/>
              <a:ext cx="158937" cy="133546"/>
            </a:xfrm>
            <a:custGeom>
              <a:avLst/>
              <a:gdLst>
                <a:gd name="T0" fmla="*/ 12 w 42"/>
                <a:gd name="T1" fmla="*/ 20 h 35"/>
                <a:gd name="T2" fmla="*/ 12 w 42"/>
                <a:gd name="T3" fmla="*/ 35 h 35"/>
                <a:gd name="T4" fmla="*/ 39 w 42"/>
                <a:gd name="T5" fmla="*/ 35 h 35"/>
                <a:gd name="T6" fmla="*/ 39 w 42"/>
                <a:gd name="T7" fmla="*/ 11 h 35"/>
                <a:gd name="T8" fmla="*/ 39 w 42"/>
                <a:gd name="T9" fmla="*/ 11 h 35"/>
                <a:gd name="T10" fmla="*/ 42 w 42"/>
                <a:gd name="T11" fmla="*/ 0 h 35"/>
                <a:gd name="T12" fmla="*/ 41 w 42"/>
                <a:gd name="T13" fmla="*/ 0 h 35"/>
                <a:gd name="T14" fmla="*/ 16 w 42"/>
                <a:gd name="T15" fmla="*/ 0 h 35"/>
                <a:gd name="T16" fmla="*/ 0 w 42"/>
                <a:gd name="T17" fmla="*/ 16 h 35"/>
                <a:gd name="T18" fmla="*/ 0 w 42"/>
                <a:gd name="T19" fmla="*/ 17 h 35"/>
                <a:gd name="T20" fmla="*/ 0 w 42"/>
                <a:gd name="T21" fmla="*/ 35 h 35"/>
                <a:gd name="T22" fmla="*/ 12 w 42"/>
                <a:gd name="T23" fmla="*/ 35 h 35"/>
                <a:gd name="T24" fmla="*/ 12 w 42"/>
                <a:gd name="T2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35">
                  <a:moveTo>
                    <a:pt x="12" y="20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6"/>
                    <a:pt x="40" y="3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0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lnTo>
                    <a:pt x="12" y="20"/>
                  </a:lnTo>
                  <a:close/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7" name="Oval 103">
              <a:extLst>
                <a:ext uri="{FF2B5EF4-FFF2-40B4-BE49-F238E27FC236}">
                  <a16:creationId xmlns:a16="http://schemas.microsoft.com/office/drawing/2014/main" id="{25CBA3D1-2ED8-49A9-8D9E-99F6143C9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7104" y="3214254"/>
              <a:ext cx="101580" cy="101583"/>
            </a:xfrm>
            <a:prstGeom prst="ellips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8" name="Freeform 104">
              <a:extLst>
                <a:ext uri="{FF2B5EF4-FFF2-40B4-BE49-F238E27FC236}">
                  <a16:creationId xmlns:a16="http://schemas.microsoft.com/office/drawing/2014/main" id="{52AA0C53-54EC-493D-9EBC-70BE52DC9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275" y="3353930"/>
              <a:ext cx="163753" cy="133546"/>
            </a:xfrm>
            <a:custGeom>
              <a:avLst/>
              <a:gdLst>
                <a:gd name="T0" fmla="*/ 30 w 43"/>
                <a:gd name="T1" fmla="*/ 35 h 35"/>
                <a:gd name="T2" fmla="*/ 30 w 43"/>
                <a:gd name="T3" fmla="*/ 20 h 35"/>
                <a:gd name="T4" fmla="*/ 30 w 43"/>
                <a:gd name="T5" fmla="*/ 35 h 35"/>
                <a:gd name="T6" fmla="*/ 43 w 43"/>
                <a:gd name="T7" fmla="*/ 35 h 35"/>
                <a:gd name="T8" fmla="*/ 43 w 43"/>
                <a:gd name="T9" fmla="*/ 17 h 35"/>
                <a:gd name="T10" fmla="*/ 26 w 43"/>
                <a:gd name="T11" fmla="*/ 0 h 35"/>
                <a:gd name="T12" fmla="*/ 1 w 43"/>
                <a:gd name="T13" fmla="*/ 0 h 35"/>
                <a:gd name="T14" fmla="*/ 0 w 43"/>
                <a:gd name="T15" fmla="*/ 0 h 35"/>
                <a:gd name="T16" fmla="*/ 4 w 43"/>
                <a:gd name="T17" fmla="*/ 11 h 35"/>
                <a:gd name="T18" fmla="*/ 4 w 43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5">
                  <a:moveTo>
                    <a:pt x="30" y="35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6"/>
                    <a:pt x="43" y="17"/>
                    <a:pt x="43" y="17"/>
                  </a:cubicBezTo>
                  <a:cubicBezTo>
                    <a:pt x="43" y="16"/>
                    <a:pt x="43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4" y="5"/>
                    <a:pt x="4" y="11"/>
                    <a:pt x="4" y="11"/>
                  </a:cubicBezTo>
                  <a:cubicBezTo>
                    <a:pt x="4" y="11"/>
                    <a:pt x="4" y="24"/>
                    <a:pt x="4" y="35"/>
                  </a:cubicBezTo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9" name="Oval 105">
              <a:extLst>
                <a:ext uri="{FF2B5EF4-FFF2-40B4-BE49-F238E27FC236}">
                  <a16:creationId xmlns:a16="http://schemas.microsoft.com/office/drawing/2014/main" id="{A1C432DE-CA8A-41BB-9A40-47B7EACC6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210" y="3214254"/>
              <a:ext cx="101580" cy="101583"/>
            </a:xfrm>
            <a:prstGeom prst="ellips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0" name="Oval 106">
              <a:extLst>
                <a:ext uri="{FF2B5EF4-FFF2-40B4-BE49-F238E27FC236}">
                  <a16:creationId xmlns:a16="http://schemas.microsoft.com/office/drawing/2014/main" id="{02316132-D25E-491D-A5C5-0DF4C1464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657" y="3195426"/>
              <a:ext cx="101580" cy="101583"/>
            </a:xfrm>
            <a:prstGeom prst="ellips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1" name="Freeform 107">
              <a:extLst>
                <a:ext uri="{FF2B5EF4-FFF2-40B4-BE49-F238E27FC236}">
                  <a16:creationId xmlns:a16="http://schemas.microsoft.com/office/drawing/2014/main" id="{C80B1CA2-15F1-4460-9390-68C19676C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748" y="3335102"/>
              <a:ext cx="193526" cy="18828"/>
            </a:xfrm>
            <a:custGeom>
              <a:avLst/>
              <a:gdLst>
                <a:gd name="T0" fmla="*/ 0 w 51"/>
                <a:gd name="T1" fmla="*/ 5 h 5"/>
                <a:gd name="T2" fmla="*/ 13 w 51"/>
                <a:gd name="T3" fmla="*/ 0 h 5"/>
                <a:gd name="T4" fmla="*/ 38 w 51"/>
                <a:gd name="T5" fmla="*/ 0 h 5"/>
                <a:gd name="T6" fmla="*/ 51 w 5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">
                  <a:moveTo>
                    <a:pt x="0" y="5"/>
                  </a:moveTo>
                  <a:cubicBezTo>
                    <a:pt x="5" y="0"/>
                    <a:pt x="13" y="0"/>
                    <a:pt x="1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5" y="0"/>
                    <a:pt x="49" y="2"/>
                    <a:pt x="51" y="5"/>
                  </a:cubicBezTo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2" name="Freeform 108">
              <a:extLst>
                <a:ext uri="{FF2B5EF4-FFF2-40B4-BE49-F238E27FC236}">
                  <a16:creationId xmlns:a16="http://schemas.microsoft.com/office/drawing/2014/main" id="{84FB5EAC-558C-4702-99B3-BA39E2EE9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776" y="3407786"/>
              <a:ext cx="0" cy="79690"/>
            </a:xfrm>
            <a:custGeom>
              <a:avLst/>
              <a:gdLst>
                <a:gd name="T0" fmla="*/ 50 h 50"/>
                <a:gd name="T1" fmla="*/ 0 h 50"/>
                <a:gd name="T2" fmla="*/ 50 h 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0">
                  <a:moveTo>
                    <a:pt x="0" y="50"/>
                  </a:moveTo>
                  <a:lnTo>
                    <a:pt x="0" y="0"/>
                  </a:lnTo>
                  <a:lnTo>
                    <a:pt x="0" y="50"/>
                  </a:lnTo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3" name="Freeform 109">
              <a:extLst>
                <a:ext uri="{FF2B5EF4-FFF2-40B4-BE49-F238E27FC236}">
                  <a16:creationId xmlns:a16="http://schemas.microsoft.com/office/drawing/2014/main" id="{FAFB2F12-F55D-447C-8D74-B1391AE9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364" y="3353930"/>
              <a:ext cx="35027" cy="133546"/>
            </a:xfrm>
            <a:custGeom>
              <a:avLst/>
              <a:gdLst>
                <a:gd name="T0" fmla="*/ 9 w 9"/>
                <a:gd name="T1" fmla="*/ 35 h 35"/>
                <a:gd name="T2" fmla="*/ 6 w 9"/>
                <a:gd name="T3" fmla="*/ 35 h 35"/>
                <a:gd name="T4" fmla="*/ 6 w 9"/>
                <a:gd name="T5" fmla="*/ 35 h 35"/>
                <a:gd name="T6" fmla="*/ 0 w 9"/>
                <a:gd name="T7" fmla="*/ 35 h 35"/>
                <a:gd name="T8" fmla="*/ 0 w 9"/>
                <a:gd name="T9" fmla="*/ 11 h 35"/>
                <a:gd name="T10" fmla="*/ 0 w 9"/>
                <a:gd name="T11" fmla="*/ 11 h 35"/>
                <a:gd name="T12" fmla="*/ 3 w 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5">
                  <a:moveTo>
                    <a:pt x="9" y="35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6"/>
                    <a:pt x="1" y="3"/>
                    <a:pt x="3" y="0"/>
                  </a:cubicBezTo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4" name="Freeform 110">
              <a:extLst>
                <a:ext uri="{FF2B5EF4-FFF2-40B4-BE49-F238E27FC236}">
                  <a16:creationId xmlns:a16="http://schemas.microsoft.com/office/drawing/2014/main" id="{6D0A7009-5DCE-42DD-A1F0-C3341271D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999" y="3407786"/>
              <a:ext cx="0" cy="79690"/>
            </a:xfrm>
            <a:custGeom>
              <a:avLst/>
              <a:gdLst>
                <a:gd name="T0" fmla="*/ 50 h 50"/>
                <a:gd name="T1" fmla="*/ 0 h 50"/>
                <a:gd name="T2" fmla="*/ 50 h 50"/>
                <a:gd name="T3" fmla="*/ 50 h 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0">
                  <a:moveTo>
                    <a:pt x="0" y="5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5" name="Line 111">
              <a:extLst>
                <a:ext uri="{FF2B5EF4-FFF2-40B4-BE49-F238E27FC236}">
                  <a16:creationId xmlns:a16="http://schemas.microsoft.com/office/drawing/2014/main" id="{2532EAC7-67D1-4317-94A2-1A068A2E1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7049" y="3490541"/>
              <a:ext cx="542925" cy="0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6" name="Freeform 112">
              <a:extLst>
                <a:ext uri="{FF2B5EF4-FFF2-40B4-BE49-F238E27FC236}">
                  <a16:creationId xmlns:a16="http://schemas.microsoft.com/office/drawing/2014/main" id="{6810D4F6-DDD3-4145-8B26-E287C337D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7104" y="2846016"/>
              <a:ext cx="428210" cy="257022"/>
            </a:xfrm>
            <a:custGeom>
              <a:avLst/>
              <a:gdLst>
                <a:gd name="T0" fmla="*/ 99 w 113"/>
                <a:gd name="T1" fmla="*/ 25 h 68"/>
                <a:gd name="T2" fmla="*/ 99 w 113"/>
                <a:gd name="T3" fmla="*/ 23 h 68"/>
                <a:gd name="T4" fmla="*/ 75 w 113"/>
                <a:gd name="T5" fmla="*/ 7 h 68"/>
                <a:gd name="T6" fmla="*/ 65 w 113"/>
                <a:gd name="T7" fmla="*/ 9 h 68"/>
                <a:gd name="T8" fmla="*/ 46 w 113"/>
                <a:gd name="T9" fmla="*/ 0 h 68"/>
                <a:gd name="T10" fmla="*/ 24 w 113"/>
                <a:gd name="T11" fmla="*/ 19 h 68"/>
                <a:gd name="T12" fmla="*/ 24 w 113"/>
                <a:gd name="T13" fmla="*/ 22 h 68"/>
                <a:gd name="T14" fmla="*/ 0 w 113"/>
                <a:gd name="T15" fmla="*/ 43 h 68"/>
                <a:gd name="T16" fmla="*/ 29 w 113"/>
                <a:gd name="T17" fmla="*/ 64 h 68"/>
                <a:gd name="T18" fmla="*/ 44 w 113"/>
                <a:gd name="T19" fmla="*/ 61 h 68"/>
                <a:gd name="T20" fmla="*/ 61 w 113"/>
                <a:gd name="T21" fmla="*/ 68 h 68"/>
                <a:gd name="T22" fmla="*/ 76 w 113"/>
                <a:gd name="T23" fmla="*/ 62 h 68"/>
                <a:gd name="T24" fmla="*/ 87 w 113"/>
                <a:gd name="T25" fmla="*/ 64 h 68"/>
                <a:gd name="T26" fmla="*/ 113 w 113"/>
                <a:gd name="T27" fmla="*/ 44 h 68"/>
                <a:gd name="T28" fmla="*/ 99 w 113"/>
                <a:gd name="T29" fmla="*/ 2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68">
                  <a:moveTo>
                    <a:pt x="99" y="25"/>
                  </a:moveTo>
                  <a:cubicBezTo>
                    <a:pt x="99" y="24"/>
                    <a:pt x="99" y="24"/>
                    <a:pt x="99" y="23"/>
                  </a:cubicBezTo>
                  <a:cubicBezTo>
                    <a:pt x="99" y="14"/>
                    <a:pt x="88" y="7"/>
                    <a:pt x="75" y="7"/>
                  </a:cubicBezTo>
                  <a:cubicBezTo>
                    <a:pt x="71" y="7"/>
                    <a:pt x="68" y="8"/>
                    <a:pt x="65" y="9"/>
                  </a:cubicBezTo>
                  <a:cubicBezTo>
                    <a:pt x="61" y="3"/>
                    <a:pt x="54" y="0"/>
                    <a:pt x="46" y="0"/>
                  </a:cubicBezTo>
                  <a:cubicBezTo>
                    <a:pt x="34" y="0"/>
                    <a:pt x="24" y="8"/>
                    <a:pt x="24" y="19"/>
                  </a:cubicBezTo>
                  <a:cubicBezTo>
                    <a:pt x="24" y="20"/>
                    <a:pt x="24" y="21"/>
                    <a:pt x="24" y="22"/>
                  </a:cubicBezTo>
                  <a:cubicBezTo>
                    <a:pt x="11" y="24"/>
                    <a:pt x="0" y="32"/>
                    <a:pt x="0" y="43"/>
                  </a:cubicBezTo>
                  <a:cubicBezTo>
                    <a:pt x="0" y="55"/>
                    <a:pt x="13" y="64"/>
                    <a:pt x="29" y="64"/>
                  </a:cubicBezTo>
                  <a:cubicBezTo>
                    <a:pt x="34" y="64"/>
                    <a:pt x="39" y="63"/>
                    <a:pt x="44" y="61"/>
                  </a:cubicBezTo>
                  <a:cubicBezTo>
                    <a:pt x="48" y="65"/>
                    <a:pt x="54" y="68"/>
                    <a:pt x="61" y="68"/>
                  </a:cubicBezTo>
                  <a:cubicBezTo>
                    <a:pt x="67" y="68"/>
                    <a:pt x="72" y="66"/>
                    <a:pt x="76" y="62"/>
                  </a:cubicBezTo>
                  <a:cubicBezTo>
                    <a:pt x="79" y="64"/>
                    <a:pt x="83" y="64"/>
                    <a:pt x="87" y="64"/>
                  </a:cubicBezTo>
                  <a:cubicBezTo>
                    <a:pt x="102" y="64"/>
                    <a:pt x="113" y="55"/>
                    <a:pt x="113" y="44"/>
                  </a:cubicBezTo>
                  <a:cubicBezTo>
                    <a:pt x="113" y="36"/>
                    <a:pt x="108" y="29"/>
                    <a:pt x="99" y="25"/>
                  </a:cubicBezTo>
                  <a:close/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7" name="Oval 113">
              <a:extLst>
                <a:ext uri="{FF2B5EF4-FFF2-40B4-BE49-F238E27FC236}">
                  <a16:creationId xmlns:a16="http://schemas.microsoft.com/office/drawing/2014/main" id="{F58DFAE8-7344-47E9-9A35-6E63B31C8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4446" y="2966864"/>
              <a:ext cx="41157" cy="42472"/>
            </a:xfrm>
            <a:prstGeom prst="ellips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8" name="Oval 114">
              <a:extLst>
                <a:ext uri="{FF2B5EF4-FFF2-40B4-BE49-F238E27FC236}">
                  <a16:creationId xmlns:a16="http://schemas.microsoft.com/office/drawing/2014/main" id="{01A1661A-4EA6-4F10-A1C4-A361FDBC6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5064" y="2966864"/>
              <a:ext cx="41595" cy="42472"/>
            </a:xfrm>
            <a:prstGeom prst="ellips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9" name="Oval 115">
              <a:extLst>
                <a:ext uri="{FF2B5EF4-FFF2-40B4-BE49-F238E27FC236}">
                  <a16:creationId xmlns:a16="http://schemas.microsoft.com/office/drawing/2014/main" id="{318C6854-42FD-4CAD-8E59-7B2FC2FC2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8879" y="2966864"/>
              <a:ext cx="42909" cy="42472"/>
            </a:xfrm>
            <a:prstGeom prst="ellips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0" name="Line 116">
              <a:extLst>
                <a:ext uri="{FF2B5EF4-FFF2-40B4-BE49-F238E27FC236}">
                  <a16:creationId xmlns:a16="http://schemas.microsoft.com/office/drawing/2014/main" id="{F8D73C40-5552-4FEF-A2C0-797CC2804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3695" y="3122304"/>
              <a:ext cx="0" cy="53856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1" name="Line 117">
              <a:extLst>
                <a:ext uri="{FF2B5EF4-FFF2-40B4-BE49-F238E27FC236}">
                  <a16:creationId xmlns:a16="http://schemas.microsoft.com/office/drawing/2014/main" id="{6AD91131-4088-4185-A045-20A646894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8472" y="3122304"/>
              <a:ext cx="33276" cy="38093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2" name="Line 118">
              <a:extLst>
                <a:ext uri="{FF2B5EF4-FFF2-40B4-BE49-F238E27FC236}">
                  <a16:creationId xmlns:a16="http://schemas.microsoft.com/office/drawing/2014/main" id="{FB965284-0141-4DD7-B54A-1EC36A853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2945" y="3122304"/>
              <a:ext cx="38092" cy="38093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/>
            </a:p>
          </p:txBody>
        </p:sp>
      </p:grpSp>
      <p:pic>
        <p:nvPicPr>
          <p:cNvPr id="23" name="Immagine 6">
            <a:extLst>
              <a:ext uri="{FF2B5EF4-FFF2-40B4-BE49-F238E27FC236}">
                <a16:creationId xmlns:a16="http://schemas.microsoft.com/office/drawing/2014/main" id="{C929EF30-DC30-45DD-AC5A-96852854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76"/>
            <a:ext cx="1449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18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2: Prioritize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E0F3A-B4D5-454D-9D6E-3057244B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8292"/>
            <a:ext cx="8420100" cy="2819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/>
              <a:t>Draw 3 trend cards from the pile.</a:t>
            </a:r>
          </a:p>
          <a:p>
            <a:pPr marL="0" indent="0">
              <a:buNone/>
              <a:defRPr/>
            </a:pPr>
            <a:endParaRPr lang="en-US" sz="2400" b="1" dirty="0"/>
          </a:p>
          <a:p>
            <a:pPr>
              <a:defRPr/>
            </a:pPr>
            <a:r>
              <a:rPr lang="en-US" sz="2400" dirty="0"/>
              <a:t>Identify which trends will have the most significant impact </a:t>
            </a:r>
            <a:br>
              <a:rPr lang="en-US" sz="2400" dirty="0"/>
            </a:br>
            <a:r>
              <a:rPr lang="en-US" sz="2400" dirty="0"/>
              <a:t>on the future of your organization or sector.</a:t>
            </a:r>
          </a:p>
          <a:p>
            <a:pPr>
              <a:defRPr/>
            </a:pPr>
            <a:r>
              <a:rPr lang="en-US" sz="2400" dirty="0"/>
              <a:t>Rank the cards in order of importance based on </a:t>
            </a:r>
            <a:br>
              <a:rPr lang="en-US" sz="2400" dirty="0"/>
            </a:br>
            <a:r>
              <a:rPr lang="en-US" sz="2400" dirty="0"/>
              <a:t>their potential impact.</a:t>
            </a:r>
          </a:p>
          <a:p>
            <a:pPr>
              <a:defRPr/>
            </a:pPr>
            <a:r>
              <a:rPr lang="en-US" sz="2400" dirty="0"/>
              <a:t>Discuss and compare your ranking as a group.</a:t>
            </a:r>
          </a:p>
          <a:p>
            <a:pPr>
              <a:defRPr/>
            </a:pPr>
            <a:r>
              <a:rPr lang="en-US" sz="2400" dirty="0"/>
              <a:t>Explore the reasons behind your ranking.</a:t>
            </a:r>
          </a:p>
        </p:txBody>
      </p:sp>
      <p:grpSp>
        <p:nvGrpSpPr>
          <p:cNvPr id="23" name="Gruppieren 5">
            <a:extLst>
              <a:ext uri="{FF2B5EF4-FFF2-40B4-BE49-F238E27FC236}">
                <a16:creationId xmlns:a16="http://schemas.microsoft.com/office/drawing/2014/main" id="{994DFEB2-EF08-48EA-B1AC-8977A04F5A98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962204"/>
            <a:ext cx="1355418" cy="1209996"/>
            <a:chOff x="375526" y="3441050"/>
            <a:chExt cx="620713" cy="554038"/>
          </a:xfrm>
        </p:grpSpPr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ABA076BB-891C-4043-89B3-8BDC919B8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26" y="3769915"/>
              <a:ext cx="231814" cy="95050"/>
            </a:xfrm>
            <a:custGeom>
              <a:avLst/>
              <a:gdLst>
                <a:gd name="T0" fmla="*/ 2147483646 w 61"/>
                <a:gd name="T1" fmla="*/ 0 h 25"/>
                <a:gd name="T2" fmla="*/ 2147483646 w 61"/>
                <a:gd name="T3" fmla="*/ 2147483646 h 25"/>
                <a:gd name="T4" fmla="*/ 0 w 61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25">
                  <a:moveTo>
                    <a:pt x="61" y="0"/>
                  </a:moveTo>
                  <a:cubicBezTo>
                    <a:pt x="61" y="14"/>
                    <a:pt x="47" y="25"/>
                    <a:pt x="30" y="25"/>
                  </a:cubicBezTo>
                  <a:cubicBezTo>
                    <a:pt x="13" y="25"/>
                    <a:pt x="0" y="14"/>
                    <a:pt x="0" y="0"/>
                  </a:cubicBezTo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2013BC01-65C2-4B09-83FC-631077266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26" y="3769915"/>
              <a:ext cx="231814" cy="95050"/>
            </a:xfrm>
            <a:custGeom>
              <a:avLst/>
              <a:gdLst>
                <a:gd name="T0" fmla="*/ 2147483646 w 61"/>
                <a:gd name="T1" fmla="*/ 0 h 25"/>
                <a:gd name="T2" fmla="*/ 2147483646 w 61"/>
                <a:gd name="T3" fmla="*/ 2147483646 h 25"/>
                <a:gd name="T4" fmla="*/ 0 w 61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25">
                  <a:moveTo>
                    <a:pt x="61" y="0"/>
                  </a:moveTo>
                  <a:cubicBezTo>
                    <a:pt x="61" y="14"/>
                    <a:pt x="47" y="25"/>
                    <a:pt x="30" y="25"/>
                  </a:cubicBezTo>
                  <a:cubicBezTo>
                    <a:pt x="13" y="25"/>
                    <a:pt x="0" y="14"/>
                    <a:pt x="0" y="0"/>
                  </a:cubicBezTo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8C27A16B-4492-4A41-B15F-ECA4B24EC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26" y="3445625"/>
              <a:ext cx="231814" cy="324290"/>
            </a:xfrm>
            <a:custGeom>
              <a:avLst/>
              <a:gdLst>
                <a:gd name="T0" fmla="*/ 2147483646 w 146"/>
                <a:gd name="T1" fmla="*/ 0 h 204"/>
                <a:gd name="T2" fmla="*/ 0 w 146"/>
                <a:gd name="T3" fmla="*/ 2147483646 h 204"/>
                <a:gd name="T4" fmla="*/ 2147483646 w 146"/>
                <a:gd name="T5" fmla="*/ 2147483646 h 204"/>
                <a:gd name="T6" fmla="*/ 2147483646 w 146"/>
                <a:gd name="T7" fmla="*/ 0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6" h="204">
                  <a:moveTo>
                    <a:pt x="72" y="0"/>
                  </a:moveTo>
                  <a:lnTo>
                    <a:pt x="0" y="204"/>
                  </a:lnTo>
                  <a:lnTo>
                    <a:pt x="146" y="204"/>
                  </a:lnTo>
                  <a:lnTo>
                    <a:pt x="72" y="0"/>
                  </a:lnTo>
                  <a:close/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8AC6005C-B813-40C5-BAF9-2AE934CB8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425" y="3769915"/>
              <a:ext cx="231814" cy="95050"/>
            </a:xfrm>
            <a:custGeom>
              <a:avLst/>
              <a:gdLst>
                <a:gd name="T0" fmla="*/ 2147483646 w 61"/>
                <a:gd name="T1" fmla="*/ 0 h 25"/>
                <a:gd name="T2" fmla="*/ 2147483646 w 61"/>
                <a:gd name="T3" fmla="*/ 2147483646 h 25"/>
                <a:gd name="T4" fmla="*/ 0 w 61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25">
                  <a:moveTo>
                    <a:pt x="61" y="0"/>
                  </a:moveTo>
                  <a:cubicBezTo>
                    <a:pt x="61" y="14"/>
                    <a:pt x="48" y="25"/>
                    <a:pt x="31" y="25"/>
                  </a:cubicBezTo>
                  <a:cubicBezTo>
                    <a:pt x="14" y="25"/>
                    <a:pt x="0" y="14"/>
                    <a:pt x="0" y="0"/>
                  </a:cubicBezTo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4E0849BA-F560-4D06-8569-D3CC43105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425" y="3769915"/>
              <a:ext cx="231814" cy="95050"/>
            </a:xfrm>
            <a:custGeom>
              <a:avLst/>
              <a:gdLst>
                <a:gd name="T0" fmla="*/ 2147483646 w 61"/>
                <a:gd name="T1" fmla="*/ 0 h 25"/>
                <a:gd name="T2" fmla="*/ 2147483646 w 61"/>
                <a:gd name="T3" fmla="*/ 2147483646 h 25"/>
                <a:gd name="T4" fmla="*/ 0 w 61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25">
                  <a:moveTo>
                    <a:pt x="61" y="0"/>
                  </a:moveTo>
                  <a:cubicBezTo>
                    <a:pt x="61" y="14"/>
                    <a:pt x="48" y="25"/>
                    <a:pt x="31" y="25"/>
                  </a:cubicBezTo>
                  <a:cubicBezTo>
                    <a:pt x="14" y="25"/>
                    <a:pt x="0" y="14"/>
                    <a:pt x="0" y="0"/>
                  </a:cubicBezTo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02678A64-E0C5-42F1-AB45-AE35C2245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425" y="3445625"/>
              <a:ext cx="231814" cy="324290"/>
            </a:xfrm>
            <a:custGeom>
              <a:avLst/>
              <a:gdLst>
                <a:gd name="T0" fmla="*/ 2147483646 w 146"/>
                <a:gd name="T1" fmla="*/ 0 h 204"/>
                <a:gd name="T2" fmla="*/ 0 w 146"/>
                <a:gd name="T3" fmla="*/ 2147483646 h 204"/>
                <a:gd name="T4" fmla="*/ 2147483646 w 146"/>
                <a:gd name="T5" fmla="*/ 2147483646 h 204"/>
                <a:gd name="T6" fmla="*/ 2147483646 w 146"/>
                <a:gd name="T7" fmla="*/ 0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6" h="204">
                  <a:moveTo>
                    <a:pt x="74" y="0"/>
                  </a:moveTo>
                  <a:lnTo>
                    <a:pt x="0" y="204"/>
                  </a:lnTo>
                  <a:lnTo>
                    <a:pt x="146" y="204"/>
                  </a:lnTo>
                  <a:lnTo>
                    <a:pt x="74" y="0"/>
                  </a:lnTo>
                  <a:close/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Line 59">
              <a:extLst>
                <a:ext uri="{FF2B5EF4-FFF2-40B4-BE49-F238E27FC236}">
                  <a16:creationId xmlns:a16="http://schemas.microsoft.com/office/drawing/2014/main" id="{A783CF9C-0907-407D-B8B8-7281ECDE8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908" y="3441050"/>
              <a:ext cx="391949" cy="0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" name="Line 60">
              <a:extLst>
                <a:ext uri="{FF2B5EF4-FFF2-40B4-BE49-F238E27FC236}">
                  <a16:creationId xmlns:a16="http://schemas.microsoft.com/office/drawing/2014/main" id="{91D1836D-BF50-4A8C-A8B1-592629BD9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70" y="3441050"/>
              <a:ext cx="0" cy="492026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" name="Rectangle 61">
              <a:extLst>
                <a:ext uri="{FF2B5EF4-FFF2-40B4-BE49-F238E27FC236}">
                  <a16:creationId xmlns:a16="http://schemas.microsoft.com/office/drawing/2014/main" id="{72D3CC9A-9205-4E5E-B110-809F22E6D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08" y="3933076"/>
              <a:ext cx="391949" cy="62012"/>
            </a:xfrm>
            <a:prstGeom prst="rect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de-LU" altLang="de-DE" sz="1800" b="0">
                <a:latin typeface="Calibri" panose="020F0502020204030204" pitchFamily="34" charset="0"/>
              </a:endParaRPr>
            </a:p>
          </p:txBody>
        </p:sp>
      </p:grpSp>
      <p:pic>
        <p:nvPicPr>
          <p:cNvPr id="14" name="Immagine 6">
            <a:extLst>
              <a:ext uri="{FF2B5EF4-FFF2-40B4-BE49-F238E27FC236}">
                <a16:creationId xmlns:a16="http://schemas.microsoft.com/office/drawing/2014/main" id="{30D89469-1474-4450-864B-419621ED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76"/>
            <a:ext cx="1449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032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3: Invent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E0F3A-B4D5-454D-9D6E-3057244B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8292"/>
            <a:ext cx="8420100" cy="2819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/>
              <a:t>Draw 3 trend cards from the pile.</a:t>
            </a:r>
          </a:p>
          <a:p>
            <a:pPr marL="0" indent="0">
              <a:buNone/>
              <a:defRPr/>
            </a:pPr>
            <a:endParaRPr lang="en-US" sz="2400" b="1" dirty="0"/>
          </a:p>
          <a:p>
            <a:pPr>
              <a:defRPr/>
            </a:pPr>
            <a:r>
              <a:rPr lang="en-US" sz="2400" dirty="0"/>
              <a:t>Develop a future service, product, policy, or strategy </a:t>
            </a:r>
            <a:br>
              <a:rPr lang="en-US" sz="2400" dirty="0"/>
            </a:br>
            <a:r>
              <a:rPr lang="en-US" sz="2400" dirty="0"/>
              <a:t>inspired by the trend cards.</a:t>
            </a:r>
          </a:p>
          <a:p>
            <a:pPr>
              <a:defRPr/>
            </a:pPr>
            <a:r>
              <a:rPr lang="en-US" sz="2400" dirty="0"/>
              <a:t>Consider how these innovations could address </a:t>
            </a:r>
            <a:br>
              <a:rPr lang="en-US" sz="2400" dirty="0"/>
            </a:br>
            <a:r>
              <a:rPr lang="en-US" sz="2400" dirty="0"/>
              <a:t>future challenges or leverage emerging opportunities.</a:t>
            </a:r>
          </a:p>
          <a:p>
            <a:pPr>
              <a:defRPr/>
            </a:pPr>
            <a:r>
              <a:rPr lang="en-US" sz="2400" dirty="0"/>
              <a:t>Discuss potential EU-WB collaborations or </a:t>
            </a:r>
            <a:br>
              <a:rPr lang="en-US" sz="2400" dirty="0"/>
            </a:br>
            <a:r>
              <a:rPr lang="en-US" sz="2400" dirty="0"/>
              <a:t>regional partnerships that could support your ideas.</a:t>
            </a:r>
          </a:p>
        </p:txBody>
      </p:sp>
      <p:grpSp>
        <p:nvGrpSpPr>
          <p:cNvPr id="14" name="Gruppieren 5">
            <a:extLst>
              <a:ext uri="{FF2B5EF4-FFF2-40B4-BE49-F238E27FC236}">
                <a16:creationId xmlns:a16="http://schemas.microsoft.com/office/drawing/2014/main" id="{12ED0348-D1B6-461A-A7DD-F0E1DECD254E}"/>
              </a:ext>
            </a:extLst>
          </p:cNvPr>
          <p:cNvGrpSpPr>
            <a:grpSpLocks/>
          </p:cNvGrpSpPr>
          <p:nvPr/>
        </p:nvGrpSpPr>
        <p:grpSpPr bwMode="auto">
          <a:xfrm>
            <a:off x="7637043" y="4456900"/>
            <a:ext cx="1349794" cy="1714500"/>
            <a:chOff x="5840413" y="3073400"/>
            <a:chExt cx="511175" cy="64928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F701629-386E-4D25-AB01-5E3C50001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3135101"/>
              <a:ext cx="511175" cy="587587"/>
            </a:xfrm>
            <a:custGeom>
              <a:avLst/>
              <a:gdLst>
                <a:gd name="T0" fmla="*/ 125 w 134"/>
                <a:gd name="T1" fmla="*/ 144 h 154"/>
                <a:gd name="T2" fmla="*/ 112 w 134"/>
                <a:gd name="T3" fmla="*/ 144 h 154"/>
                <a:gd name="T4" fmla="*/ 107 w 134"/>
                <a:gd name="T5" fmla="*/ 144 h 154"/>
                <a:gd name="T6" fmla="*/ 105 w 134"/>
                <a:gd name="T7" fmla="*/ 144 h 154"/>
                <a:gd name="T8" fmla="*/ 105 w 134"/>
                <a:gd name="T9" fmla="*/ 144 h 154"/>
                <a:gd name="T10" fmla="*/ 105 w 134"/>
                <a:gd name="T11" fmla="*/ 116 h 154"/>
                <a:gd name="T12" fmla="*/ 134 w 134"/>
                <a:gd name="T13" fmla="*/ 116 h 154"/>
                <a:gd name="T14" fmla="*/ 134 w 134"/>
                <a:gd name="T15" fmla="*/ 106 h 154"/>
                <a:gd name="T16" fmla="*/ 114 w 134"/>
                <a:gd name="T17" fmla="*/ 106 h 154"/>
                <a:gd name="T18" fmla="*/ 94 w 134"/>
                <a:gd name="T19" fmla="*/ 106 h 154"/>
                <a:gd name="T20" fmla="*/ 57 w 134"/>
                <a:gd name="T21" fmla="*/ 106 h 154"/>
                <a:gd name="T22" fmla="*/ 57 w 134"/>
                <a:gd name="T23" fmla="*/ 116 h 154"/>
                <a:gd name="T24" fmla="*/ 86 w 134"/>
                <a:gd name="T25" fmla="*/ 116 h 154"/>
                <a:gd name="T26" fmla="*/ 86 w 134"/>
                <a:gd name="T27" fmla="*/ 120 h 154"/>
                <a:gd name="T28" fmla="*/ 86 w 134"/>
                <a:gd name="T29" fmla="*/ 125 h 154"/>
                <a:gd name="T30" fmla="*/ 86 w 134"/>
                <a:gd name="T31" fmla="*/ 125 h 154"/>
                <a:gd name="T32" fmla="*/ 57 w 134"/>
                <a:gd name="T33" fmla="*/ 135 h 154"/>
                <a:gd name="T34" fmla="*/ 19 w 134"/>
                <a:gd name="T35" fmla="*/ 96 h 154"/>
                <a:gd name="T36" fmla="*/ 53 w 134"/>
                <a:gd name="T37" fmla="*/ 58 h 154"/>
                <a:gd name="T38" fmla="*/ 63 w 134"/>
                <a:gd name="T39" fmla="*/ 78 h 154"/>
                <a:gd name="T40" fmla="*/ 76 w 134"/>
                <a:gd name="T41" fmla="*/ 83 h 154"/>
                <a:gd name="T42" fmla="*/ 80 w 134"/>
                <a:gd name="T43" fmla="*/ 92 h 154"/>
                <a:gd name="T44" fmla="*/ 98 w 134"/>
                <a:gd name="T45" fmla="*/ 83 h 154"/>
                <a:gd name="T46" fmla="*/ 94 w 134"/>
                <a:gd name="T47" fmla="*/ 75 h 154"/>
                <a:gd name="T48" fmla="*/ 98 w 134"/>
                <a:gd name="T49" fmla="*/ 61 h 154"/>
                <a:gd name="T50" fmla="*/ 67 w 134"/>
                <a:gd name="T51" fmla="*/ 3 h 154"/>
                <a:gd name="T52" fmla="*/ 64 w 134"/>
                <a:gd name="T53" fmla="*/ 1 h 154"/>
                <a:gd name="T54" fmla="*/ 60 w 134"/>
                <a:gd name="T55" fmla="*/ 1 h 154"/>
                <a:gd name="T56" fmla="*/ 34 w 134"/>
                <a:gd name="T57" fmla="*/ 13 h 154"/>
                <a:gd name="T58" fmla="*/ 32 w 134"/>
                <a:gd name="T59" fmla="*/ 20 h 154"/>
                <a:gd name="T60" fmla="*/ 43 w 134"/>
                <a:gd name="T61" fmla="*/ 41 h 154"/>
                <a:gd name="T62" fmla="*/ 0 w 134"/>
                <a:gd name="T63" fmla="*/ 96 h 154"/>
                <a:gd name="T64" fmla="*/ 26 w 134"/>
                <a:gd name="T65" fmla="*/ 144 h 154"/>
                <a:gd name="T66" fmla="*/ 17 w 134"/>
                <a:gd name="T67" fmla="*/ 144 h 154"/>
                <a:gd name="T68" fmla="*/ 12 w 134"/>
                <a:gd name="T69" fmla="*/ 144 h 154"/>
                <a:gd name="T70" fmla="*/ 0 w 134"/>
                <a:gd name="T71" fmla="*/ 144 h 154"/>
                <a:gd name="T72" fmla="*/ 0 w 134"/>
                <a:gd name="T73" fmla="*/ 154 h 154"/>
                <a:gd name="T74" fmla="*/ 125 w 134"/>
                <a:gd name="T75" fmla="*/ 154 h 154"/>
                <a:gd name="T76" fmla="*/ 125 w 134"/>
                <a:gd name="T77" fmla="*/ 154 h 154"/>
                <a:gd name="T78" fmla="*/ 125 w 134"/>
                <a:gd name="T79" fmla="*/ 153 h 154"/>
                <a:gd name="T80" fmla="*/ 125 w 134"/>
                <a:gd name="T81" fmla="*/ 14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154">
                  <a:moveTo>
                    <a:pt x="125" y="144"/>
                  </a:moveTo>
                  <a:cubicBezTo>
                    <a:pt x="112" y="144"/>
                    <a:pt x="112" y="144"/>
                    <a:pt x="112" y="144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16"/>
                    <a:pt x="105" y="116"/>
                    <a:pt x="10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80" y="131"/>
                    <a:pt x="67" y="135"/>
                    <a:pt x="57" y="135"/>
                  </a:cubicBezTo>
                  <a:cubicBezTo>
                    <a:pt x="36" y="135"/>
                    <a:pt x="19" y="118"/>
                    <a:pt x="19" y="96"/>
                  </a:cubicBezTo>
                  <a:cubicBezTo>
                    <a:pt x="19" y="77"/>
                    <a:pt x="34" y="61"/>
                    <a:pt x="53" y="5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6" y="83"/>
                    <a:pt x="71" y="86"/>
                    <a:pt x="76" y="83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8" y="72"/>
                    <a:pt x="100" y="67"/>
                    <a:pt x="98" y="61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5" y="1"/>
                    <a:pt x="64" y="1"/>
                  </a:cubicBezTo>
                  <a:cubicBezTo>
                    <a:pt x="63" y="0"/>
                    <a:pt x="62" y="0"/>
                    <a:pt x="60" y="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14"/>
                    <a:pt x="31" y="17"/>
                    <a:pt x="32" y="20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18" y="47"/>
                    <a:pt x="0" y="69"/>
                    <a:pt x="0" y="96"/>
                  </a:cubicBezTo>
                  <a:cubicBezTo>
                    <a:pt x="0" y="116"/>
                    <a:pt x="10" y="134"/>
                    <a:pt x="26" y="144"/>
                  </a:cubicBezTo>
                  <a:cubicBezTo>
                    <a:pt x="17" y="144"/>
                    <a:pt x="17" y="144"/>
                    <a:pt x="17" y="144"/>
                  </a:cubicBezTo>
                  <a:cubicBezTo>
                    <a:pt x="16" y="144"/>
                    <a:pt x="14" y="144"/>
                    <a:pt x="12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5" y="154"/>
                    <a:pt x="125" y="154"/>
                    <a:pt x="125" y="153"/>
                  </a:cubicBezTo>
                  <a:lnTo>
                    <a:pt x="125" y="144"/>
                  </a:lnTo>
                  <a:close/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024FB24-3134-4633-B3F7-43660BA39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99" y="3073400"/>
              <a:ext cx="98248" cy="100146"/>
            </a:xfrm>
            <a:custGeom>
              <a:avLst/>
              <a:gdLst>
                <a:gd name="T0" fmla="*/ 19 w 62"/>
                <a:gd name="T1" fmla="*/ 63 h 63"/>
                <a:gd name="T2" fmla="*/ 0 w 62"/>
                <a:gd name="T3" fmla="*/ 20 h 63"/>
                <a:gd name="T4" fmla="*/ 41 w 62"/>
                <a:gd name="T5" fmla="*/ 0 h 63"/>
                <a:gd name="T6" fmla="*/ 62 w 62"/>
                <a:gd name="T7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3">
                  <a:moveTo>
                    <a:pt x="19" y="63"/>
                  </a:moveTo>
                  <a:lnTo>
                    <a:pt x="0" y="20"/>
                  </a:lnTo>
                  <a:lnTo>
                    <a:pt x="41" y="0"/>
                  </a:lnTo>
                  <a:lnTo>
                    <a:pt x="62" y="41"/>
                  </a:lnTo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9ADC7097-425C-4F39-B13B-4CFFCA24A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76"/>
            <a:ext cx="1449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740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4: Connect the Dots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E0F3A-B4D5-454D-9D6E-3057244B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8292"/>
            <a:ext cx="8420100" cy="34409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/>
              <a:t>Draw 3 trend cards from the pile.</a:t>
            </a:r>
          </a:p>
          <a:p>
            <a:pPr marL="0" indent="0">
              <a:buNone/>
              <a:defRPr/>
            </a:pPr>
            <a:endParaRPr lang="en-US" sz="2400" b="1" dirty="0"/>
          </a:p>
          <a:p>
            <a:pPr>
              <a:defRPr/>
            </a:pPr>
            <a:r>
              <a:rPr lang="en-US" sz="2400" dirty="0"/>
              <a:t>Explore how different trends might interact, </a:t>
            </a:r>
            <a:br>
              <a:rPr lang="en-US" sz="2400" dirty="0"/>
            </a:br>
            <a:r>
              <a:rPr lang="en-US" sz="2400" dirty="0"/>
              <a:t>influence, or amplify each other.</a:t>
            </a:r>
          </a:p>
          <a:p>
            <a:pPr>
              <a:defRPr/>
            </a:pPr>
            <a:r>
              <a:rPr lang="en-US" sz="2400" dirty="0"/>
              <a:t>Identify any synergies or conflicts that could arise </a:t>
            </a:r>
            <a:br>
              <a:rPr lang="en-US" sz="2400" dirty="0"/>
            </a:br>
            <a:r>
              <a:rPr lang="en-US" sz="2400" dirty="0"/>
              <a:t>from the interaction of these trends.</a:t>
            </a:r>
          </a:p>
          <a:p>
            <a:pPr>
              <a:defRPr/>
            </a:pPr>
            <a:r>
              <a:rPr lang="en-US" sz="2400" dirty="0"/>
              <a:t>Consider what new opportunities or risks </a:t>
            </a:r>
            <a:br>
              <a:rPr lang="en-US" sz="2400" dirty="0"/>
            </a:br>
            <a:r>
              <a:rPr lang="en-US" sz="2400" dirty="0"/>
              <a:t>might emerge from these interactions.</a:t>
            </a:r>
          </a:p>
        </p:txBody>
      </p:sp>
      <p:grpSp>
        <p:nvGrpSpPr>
          <p:cNvPr id="7" name="Gruppieren 16">
            <a:extLst>
              <a:ext uri="{FF2B5EF4-FFF2-40B4-BE49-F238E27FC236}">
                <a16:creationId xmlns:a16="http://schemas.microsoft.com/office/drawing/2014/main" id="{8BA03A60-B7DD-47A2-9145-E60164BC5A41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4648200"/>
            <a:ext cx="1624826" cy="1547814"/>
            <a:chOff x="8040688" y="4324359"/>
            <a:chExt cx="650875" cy="620713"/>
          </a:xfrm>
        </p:grpSpPr>
        <p:sp>
          <p:nvSpPr>
            <p:cNvPr id="8" name="Oval 104">
              <a:extLst>
                <a:ext uri="{FF2B5EF4-FFF2-40B4-BE49-F238E27FC236}">
                  <a16:creationId xmlns:a16="http://schemas.microsoft.com/office/drawing/2014/main" id="{C9CC59B1-215F-490F-AFFF-0F432E4B6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0823" y="4324359"/>
              <a:ext cx="136547" cy="136699"/>
            </a:xfrm>
            <a:prstGeom prst="ellips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9" name="Oval 105">
              <a:extLst>
                <a:ext uri="{FF2B5EF4-FFF2-40B4-BE49-F238E27FC236}">
                  <a16:creationId xmlns:a16="http://schemas.microsoft.com/office/drawing/2014/main" id="{0ED90B49-7AB3-49D6-A04B-6E07C0B18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4881" y="4324359"/>
              <a:ext cx="138064" cy="136699"/>
            </a:xfrm>
            <a:prstGeom prst="ellips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10" name="Oval 106">
              <a:extLst>
                <a:ext uri="{FF2B5EF4-FFF2-40B4-BE49-F238E27FC236}">
                  <a16:creationId xmlns:a16="http://schemas.microsoft.com/office/drawing/2014/main" id="{B69E58B3-42EF-4013-9001-09AD575FE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6082" y="4542064"/>
              <a:ext cx="140087" cy="136192"/>
            </a:xfrm>
            <a:prstGeom prst="ellips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11" name="Oval 107">
              <a:extLst>
                <a:ext uri="{FF2B5EF4-FFF2-40B4-BE49-F238E27FC236}">
                  <a16:creationId xmlns:a16="http://schemas.microsoft.com/office/drawing/2014/main" id="{DA7656B3-8CDF-4081-B6EF-2A5A08D15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0464" y="4624590"/>
              <a:ext cx="141099" cy="137711"/>
            </a:xfrm>
            <a:prstGeom prst="ellips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12" name="Oval 108">
              <a:extLst>
                <a:ext uri="{FF2B5EF4-FFF2-40B4-BE49-F238E27FC236}">
                  <a16:creationId xmlns:a16="http://schemas.microsoft.com/office/drawing/2014/main" id="{CE792F3E-2A79-44B6-9C80-39FD02125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6082" y="4806854"/>
              <a:ext cx="140087" cy="138218"/>
            </a:xfrm>
            <a:prstGeom prst="ellips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13" name="Oval 109">
              <a:extLst>
                <a:ext uri="{FF2B5EF4-FFF2-40B4-BE49-F238E27FC236}">
                  <a16:creationId xmlns:a16="http://schemas.microsoft.com/office/drawing/2014/main" id="{AA510FCB-5074-4A0E-8B68-87BEB9123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0688" y="4624590"/>
              <a:ext cx="141099" cy="137711"/>
            </a:xfrm>
            <a:prstGeom prst="ellips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17" name="Line 110">
              <a:extLst>
                <a:ext uri="{FF2B5EF4-FFF2-40B4-BE49-F238E27FC236}">
                  <a16:creationId xmlns:a16="http://schemas.microsoft.com/office/drawing/2014/main" id="{03AB3B93-8E6C-41E5-ADCA-407E0B5EB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7370" y="4392708"/>
              <a:ext cx="177511" cy="0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18" name="Line 111">
              <a:extLst>
                <a:ext uri="{FF2B5EF4-FFF2-40B4-BE49-F238E27FC236}">
                  <a16:creationId xmlns:a16="http://schemas.microsoft.com/office/drawing/2014/main" id="{FFC0B89A-FE4C-4761-9FBB-1D280F003E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46924" y="4461058"/>
              <a:ext cx="52596" cy="168089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19" name="Line 112">
              <a:extLst>
                <a:ext uri="{FF2B5EF4-FFF2-40B4-BE49-F238E27FC236}">
                  <a16:creationId xmlns:a16="http://schemas.microsoft.com/office/drawing/2014/main" id="{3FB13754-8BC2-4E77-9AEF-4634333190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21503" y="4735467"/>
              <a:ext cx="144639" cy="103283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20" name="Line 113">
              <a:extLst>
                <a:ext uri="{FF2B5EF4-FFF2-40B4-BE49-F238E27FC236}">
                  <a16:creationId xmlns:a16="http://schemas.microsoft.com/office/drawing/2014/main" id="{265D44C5-978C-43D2-9592-96037DB91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6109" y="4730911"/>
              <a:ext cx="144639" cy="107840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21" name="Line 114">
              <a:extLst>
                <a:ext uri="{FF2B5EF4-FFF2-40B4-BE49-F238E27FC236}">
                  <a16:creationId xmlns:a16="http://schemas.microsoft.com/office/drawing/2014/main" id="{2ED15DB0-5FCB-4A96-9D9D-0B5E632A0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2731" y="4461058"/>
              <a:ext cx="57148" cy="168089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Line 115">
              <a:extLst>
                <a:ext uri="{FF2B5EF4-FFF2-40B4-BE49-F238E27FC236}">
                  <a16:creationId xmlns:a16="http://schemas.microsoft.com/office/drawing/2014/main" id="{FE65ABE2-E4A0-4DFC-8405-547A205B5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0060" y="4449919"/>
              <a:ext cx="76365" cy="103283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23" name="Line 116">
              <a:extLst>
                <a:ext uri="{FF2B5EF4-FFF2-40B4-BE49-F238E27FC236}">
                  <a16:creationId xmlns:a16="http://schemas.microsoft.com/office/drawing/2014/main" id="{FCE772B8-6FD1-4F00-B2E3-364B045435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05825" y="4449919"/>
              <a:ext cx="76365" cy="103283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24" name="Line 117">
              <a:extLst>
                <a:ext uri="{FF2B5EF4-FFF2-40B4-BE49-F238E27FC236}">
                  <a16:creationId xmlns:a16="http://schemas.microsoft.com/office/drawing/2014/main" id="{18186C0D-CD11-43FF-AD35-96BE0D51A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8753" y="4632184"/>
              <a:ext cx="117329" cy="38478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25" name="Line 118">
              <a:extLst>
                <a:ext uri="{FF2B5EF4-FFF2-40B4-BE49-F238E27FC236}">
                  <a16:creationId xmlns:a16="http://schemas.microsoft.com/office/drawing/2014/main" id="{C6513553-6CE0-4E3B-A263-5DA9F3A06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64355" y="4678256"/>
              <a:ext cx="0" cy="128598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  <p:sp>
          <p:nvSpPr>
            <p:cNvPr id="26" name="Line 119">
              <a:extLst>
                <a:ext uri="{FF2B5EF4-FFF2-40B4-BE49-F238E27FC236}">
                  <a16:creationId xmlns:a16="http://schemas.microsoft.com/office/drawing/2014/main" id="{B5847F11-FD52-4CA6-A26E-FE0D577048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432629" y="4632184"/>
              <a:ext cx="122387" cy="38478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/>
            <a:lstStyle/>
            <a:p>
              <a:pPr>
                <a:defRPr/>
              </a:pPr>
              <a:endParaRPr lang="de-DE" sz="1350">
                <a:solidFill>
                  <a:schemeClr val="accent1"/>
                </a:solidFill>
              </a:endParaRPr>
            </a:p>
          </p:txBody>
        </p:sp>
      </p:grpSp>
      <p:pic>
        <p:nvPicPr>
          <p:cNvPr id="27" name="Immagine 6">
            <a:extLst>
              <a:ext uri="{FF2B5EF4-FFF2-40B4-BE49-F238E27FC236}">
                <a16:creationId xmlns:a16="http://schemas.microsoft.com/office/drawing/2014/main" id="{987116F9-EC66-4123-8604-90EB81CA5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76"/>
            <a:ext cx="1449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80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E0F3A-B4D5-454D-9D6E-3057244B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0" y="1901828"/>
            <a:ext cx="8420100" cy="2221708"/>
          </a:xfrm>
        </p:spPr>
        <p:txBody>
          <a:bodyPr/>
          <a:lstStyle/>
          <a:p>
            <a:r>
              <a:rPr lang="en-GB" altLang="de-DE" sz="2400" dirty="0">
                <a:latin typeface="Trebuchet MS" panose="020B0603020202020204" pitchFamily="34" charset="0"/>
              </a:rPr>
              <a:t>At the end of each round, you’ll unveil a card</a:t>
            </a:r>
            <a:br>
              <a:rPr lang="en-GB" altLang="de-DE" sz="2400" dirty="0">
                <a:latin typeface="Trebuchet MS" panose="020B0603020202020204" pitchFamily="34" charset="0"/>
              </a:rPr>
            </a:br>
            <a:r>
              <a:rPr lang="en-GB" altLang="de-DE" sz="2400" dirty="0">
                <a:latin typeface="Trebuchet MS" panose="020B0603020202020204" pitchFamily="34" charset="0"/>
              </a:rPr>
              <a:t>from the “rotation stack”. </a:t>
            </a:r>
          </a:p>
          <a:p>
            <a:r>
              <a:rPr lang="en-GB" altLang="de-DE" sz="2400" dirty="0">
                <a:latin typeface="Trebuchet MS" panose="020B0603020202020204" pitchFamily="34" charset="0"/>
              </a:rPr>
              <a:t>This card will tell you which table to move to next.</a:t>
            </a:r>
            <a:endParaRPr lang="de-DE" altLang="de-DE" sz="2400" dirty="0">
              <a:latin typeface="Trebuchet MS" panose="020B0603020202020204" pitchFamily="34" charset="0"/>
            </a:endParaRPr>
          </a:p>
          <a:p>
            <a:r>
              <a:rPr lang="en-GB" altLang="de-DE" sz="2400" dirty="0">
                <a:latin typeface="Trebuchet MS" panose="020B0603020202020204" pitchFamily="34" charset="0"/>
              </a:rPr>
              <a:t>With each rotation, you’ll be joining </a:t>
            </a:r>
            <a:br>
              <a:rPr lang="en-GB" altLang="de-DE" sz="2400" dirty="0">
                <a:latin typeface="Trebuchet MS" panose="020B0603020202020204" pitchFamily="34" charset="0"/>
              </a:rPr>
            </a:br>
            <a:r>
              <a:rPr lang="en-GB" altLang="de-DE" sz="2400" dirty="0">
                <a:latin typeface="Trebuchet MS" panose="020B0603020202020204" pitchFamily="34" charset="0"/>
              </a:rPr>
              <a:t>a new group of participants.</a:t>
            </a:r>
            <a:endParaRPr lang="en-US" altLang="de-DE" sz="2400" dirty="0">
              <a:latin typeface="Trebuchet MS" panose="020B0603020202020204" pitchFamily="34" charset="0"/>
            </a:endParaRP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5AB26D87-1BFC-46CB-826B-252B6062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76"/>
            <a:ext cx="1449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82F2C81-AE45-4AFC-846E-BE7E98BED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79" b="4667"/>
          <a:stretch/>
        </p:blipFill>
        <p:spPr>
          <a:xfrm rot="277176">
            <a:off x="5699566" y="4153239"/>
            <a:ext cx="2912352" cy="162646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54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E0F3A-B4D5-454D-9D6E-3057244B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84201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Please share any key takeaways or interesting ideas </a:t>
            </a:r>
            <a:br>
              <a:rPr lang="en-US" sz="2400" dirty="0"/>
            </a:br>
            <a:r>
              <a:rPr lang="en-US" sz="2400" dirty="0"/>
              <a:t>that came up during your discussions: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GB" sz="2400" dirty="0"/>
              <a:t>Are there “new” trends that have emerged only recently?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Was there a trend or insight that surprised you?</a:t>
            </a:r>
          </a:p>
          <a:p>
            <a:pPr>
              <a:defRPr/>
            </a:pPr>
            <a:r>
              <a:rPr lang="en-US" sz="2400" dirty="0"/>
              <a:t>Were there any potential risks or opportunities </a:t>
            </a:r>
            <a:br>
              <a:rPr lang="en-US" sz="2400" dirty="0"/>
            </a:br>
            <a:r>
              <a:rPr lang="en-US" sz="2400" dirty="0"/>
              <a:t>that sparked new ideas?</a:t>
            </a:r>
          </a:p>
          <a:p>
            <a:pPr>
              <a:defRPr/>
            </a:pPr>
            <a:r>
              <a:rPr lang="en-US" sz="2400" dirty="0"/>
              <a:t>How can we apply what we’ve learned tonight?</a:t>
            </a:r>
          </a:p>
          <a:p>
            <a:pPr>
              <a:defRPr/>
            </a:pPr>
            <a:r>
              <a:rPr lang="en-US" sz="2400" dirty="0"/>
              <a:t>…</a:t>
            </a:r>
          </a:p>
          <a:p>
            <a:pPr marL="0" indent="0">
              <a:buNone/>
            </a:pPr>
            <a:endParaRPr lang="en-US" altLang="de-DE" sz="2400" dirty="0">
              <a:latin typeface="Trebuchet MS" panose="020B0603020202020204" pitchFamily="34" charset="0"/>
            </a:endParaRP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14632F9C-B264-4350-8EB3-B5A51006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76"/>
            <a:ext cx="1449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6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4FF5E56-F16A-4E3A-86BF-A3453A8AF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24" y="-646112"/>
            <a:ext cx="4099076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B92A7-A45D-6AA0-883C-F3324DB3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Horizon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82307-1AFB-B625-215B-8C39F374F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589464"/>
            <a:ext cx="7886700" cy="1500187"/>
          </a:xfrm>
        </p:spPr>
        <p:txBody>
          <a:bodyPr/>
          <a:lstStyle/>
          <a:p>
            <a:r>
              <a:rPr lang="en-US" sz="3200" dirty="0"/>
              <a:t>A Joint Foresight Exercise</a:t>
            </a:r>
          </a:p>
        </p:txBody>
      </p:sp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06163FBA-E2E5-4668-8D7E-0447F453E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9557"/>
            <a:ext cx="2046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791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682309-8286-4178-85BC-5C660077E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42" y="1541020"/>
            <a:ext cx="51990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dirty="0"/>
              <a:t>Dr. Julia Schmälter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b="0" dirty="0"/>
              <a:t>DLR </a:t>
            </a:r>
            <a:r>
              <a:rPr lang="it-IT" altLang="it-IT" b="0" dirty="0" err="1"/>
              <a:t>Projektträger</a:t>
            </a:r>
            <a:endParaRPr lang="it-IT" altLang="it-IT" b="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b="0" i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dirty="0" err="1"/>
              <a:t>Contact</a:t>
            </a:r>
            <a:endParaRPr lang="it-IT" altLang="it-IT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b="0" dirty="0">
                <a:hlinkClick r:id="rId2"/>
              </a:rPr>
              <a:t>Julia.Schmaelter@dlr.de</a:t>
            </a:r>
            <a:endParaRPr lang="it-IT" altLang="it-IT" b="0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4A00A38-2242-4BAC-A2ED-49F60B67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593482"/>
            <a:ext cx="2628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/>
              <a:t>THANK YOU!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595DC52-9DEA-48CD-8B81-88BE2E5EB777}"/>
              </a:ext>
            </a:extLst>
          </p:cNvPr>
          <p:cNvGrpSpPr/>
          <p:nvPr/>
        </p:nvGrpSpPr>
        <p:grpSpPr>
          <a:xfrm>
            <a:off x="5943600" y="5499090"/>
            <a:ext cx="2776538" cy="492929"/>
            <a:chOff x="5919726" y="5622121"/>
            <a:chExt cx="2776538" cy="492929"/>
          </a:xfrm>
        </p:grpSpPr>
        <p:sp>
          <p:nvSpPr>
            <p:cNvPr id="8" name="Rettangolo 8">
              <a:extLst>
                <a:ext uri="{FF2B5EF4-FFF2-40B4-BE49-F238E27FC236}">
                  <a16:creationId xmlns:a16="http://schemas.microsoft.com/office/drawing/2014/main" id="{74889034-3E38-4065-8657-AD4B008D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26" y="5868988"/>
              <a:ext cx="27765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000" b="0" dirty="0"/>
                <a:t> </a:t>
              </a:r>
              <a:r>
                <a:rPr lang="it-IT" altLang="it-IT" sz="1000" b="0" dirty="0">
                  <a:hlinkClick r:id="rId3"/>
                </a:rPr>
                <a:t>policy-answers@westernbalkans-infohub.eu</a:t>
              </a:r>
              <a:endParaRPr lang="it-IT" altLang="it-IT" sz="1000" b="0" dirty="0"/>
            </a:p>
          </p:txBody>
        </p:sp>
        <p:sp>
          <p:nvSpPr>
            <p:cNvPr id="10" name="Rettangolo 2">
              <a:extLst>
                <a:ext uri="{FF2B5EF4-FFF2-40B4-BE49-F238E27FC236}">
                  <a16:creationId xmlns:a16="http://schemas.microsoft.com/office/drawing/2014/main" id="{3A2511B2-D741-4115-BDCA-551B1B3600BB}"/>
                </a:ext>
              </a:extLst>
            </p:cNvPr>
            <p:cNvSpPr/>
            <p:nvPr/>
          </p:nvSpPr>
          <p:spPr>
            <a:xfrm>
              <a:off x="6753103" y="5622121"/>
              <a:ext cx="194316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it-IT" sz="1000" u="sng" dirty="0">
                  <a:solidFill>
                    <a:srgbClr val="DCA10D"/>
                  </a:solidFill>
                  <a:latin typeface="+mn-lt"/>
                  <a:hlinkClick r:id="rId4"/>
                </a:rPr>
                <a:t>www.westernbalkans-infohub.eu</a:t>
              </a:r>
              <a:r>
                <a:rPr lang="it-IT" sz="1000" dirty="0">
                  <a:solidFill>
                    <a:srgbClr val="000000"/>
                  </a:solidFill>
                  <a:latin typeface="+mn-lt"/>
                </a:rPr>
                <a:t> </a:t>
              </a:r>
              <a:endParaRPr lang="it-IT" sz="1000" dirty="0">
                <a:solidFill>
                  <a:srgbClr val="DCA10D"/>
                </a:solidFill>
                <a:latin typeface="+mn-lt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B46D84E-B638-4D42-A71A-0746833BD9D1}"/>
              </a:ext>
            </a:extLst>
          </p:cNvPr>
          <p:cNvGrpSpPr/>
          <p:nvPr/>
        </p:nvGrpSpPr>
        <p:grpSpPr>
          <a:xfrm>
            <a:off x="478219" y="4998244"/>
            <a:ext cx="2995613" cy="993775"/>
            <a:chOff x="280987" y="5140325"/>
            <a:chExt cx="2995613" cy="993775"/>
          </a:xfrm>
        </p:grpSpPr>
        <p:pic>
          <p:nvPicPr>
            <p:cNvPr id="4" name="Immagine 2">
              <a:extLst>
                <a:ext uri="{FF2B5EF4-FFF2-40B4-BE49-F238E27FC236}">
                  <a16:creationId xmlns:a16="http://schemas.microsoft.com/office/drawing/2014/main" id="{B725B54D-A656-4298-B517-CC0DAD368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5622925"/>
              <a:ext cx="225425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itolo 1">
              <a:extLst>
                <a:ext uri="{FF2B5EF4-FFF2-40B4-BE49-F238E27FC236}">
                  <a16:creationId xmlns:a16="http://schemas.microsoft.com/office/drawing/2014/main" id="{47F899BD-B26D-4215-A5E5-4DF1D9AF2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987" y="5140325"/>
              <a:ext cx="23622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/>
                <a:t>Find us on social media</a:t>
              </a: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EC3F9C13-743E-4F60-8271-3A97414B8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25" y="5908675"/>
              <a:ext cx="26987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itolo 1">
              <a:extLst>
                <a:ext uri="{FF2B5EF4-FFF2-40B4-BE49-F238E27FC236}">
                  <a16:creationId xmlns:a16="http://schemas.microsoft.com/office/drawing/2014/main" id="{C8B4140F-EDCD-4CC3-A250-8D18914FA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75" y="5622925"/>
              <a:ext cx="272732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de-DE" sz="1000" b="0">
                  <a:hlinkClick r:id="rId7"/>
                </a:rPr>
                <a:t>https://www.facebook.com/WBInfoHub</a:t>
              </a:r>
              <a:endParaRPr lang="it-IT" altLang="it-IT" sz="1000"/>
            </a:p>
          </p:txBody>
        </p:sp>
        <p:sp>
          <p:nvSpPr>
            <p:cNvPr id="12" name="Titolo 1">
              <a:extLst>
                <a:ext uri="{FF2B5EF4-FFF2-40B4-BE49-F238E27FC236}">
                  <a16:creationId xmlns:a16="http://schemas.microsoft.com/office/drawing/2014/main" id="{8049C86E-6CAE-4B82-8099-3FE33ECA5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75" y="5908675"/>
              <a:ext cx="2252662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000" b="0">
                  <a:hlinkClick r:id="rId8"/>
                </a:rPr>
                <a:t>https://twitter.com/WBInfoHub</a:t>
              </a:r>
              <a:endParaRPr lang="it-IT" altLang="it-IT" sz="1000"/>
            </a:p>
          </p:txBody>
        </p:sp>
      </p:grpSp>
      <p:pic>
        <p:nvPicPr>
          <p:cNvPr id="13" name="Immagine 6">
            <a:extLst>
              <a:ext uri="{FF2B5EF4-FFF2-40B4-BE49-F238E27FC236}">
                <a16:creationId xmlns:a16="http://schemas.microsoft.com/office/drawing/2014/main" id="{507CE011-3614-4D49-AE5B-5C49EBFFA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76"/>
            <a:ext cx="1449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17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Foresight for the Western Balkans</a:t>
            </a:r>
          </a:p>
        </p:txBody>
      </p:sp>
      <p:pic>
        <p:nvPicPr>
          <p:cNvPr id="6" name="Grafik 15">
            <a:extLst>
              <a:ext uri="{FF2B5EF4-FFF2-40B4-BE49-F238E27FC236}">
                <a16:creationId xmlns:a16="http://schemas.microsoft.com/office/drawing/2014/main" id="{AE407F68-44A6-4EC7-A388-23345634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2171" r="34854" b="8836"/>
          <a:stretch>
            <a:fillRect/>
          </a:stretch>
        </p:blipFill>
        <p:spPr bwMode="auto">
          <a:xfrm>
            <a:off x="4895853" y="1820946"/>
            <a:ext cx="3037296" cy="419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2E19262-3046-4B30-B0E7-97A72756F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67" t="29259" r="36694" b="11482"/>
          <a:stretch/>
        </p:blipFill>
        <p:spPr>
          <a:xfrm>
            <a:off x="1210852" y="1825756"/>
            <a:ext cx="3037296" cy="4194044"/>
          </a:xfrm>
          <a:prstGeom prst="rect">
            <a:avLst/>
          </a:prstGeom>
        </p:spPr>
      </p:pic>
      <p:pic>
        <p:nvPicPr>
          <p:cNvPr id="5" name="Immagine 6">
            <a:extLst>
              <a:ext uri="{FF2B5EF4-FFF2-40B4-BE49-F238E27FC236}">
                <a16:creationId xmlns:a16="http://schemas.microsoft.com/office/drawing/2014/main" id="{62471F1A-1C71-4DFE-92F9-0CFFDCBB7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76"/>
            <a:ext cx="1449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82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E0F3A-B4D5-454D-9D6E-3057244B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9300"/>
            <a:ext cx="7886700" cy="2819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Strategic Foresight: </a:t>
            </a:r>
            <a:br>
              <a:rPr lang="en-US" dirty="0"/>
            </a:br>
            <a:r>
              <a:rPr lang="en-US" dirty="0"/>
              <a:t>What is Strategic Foresight and </a:t>
            </a:r>
            <a:br>
              <a:rPr lang="en-US" dirty="0"/>
            </a:br>
            <a:r>
              <a:rPr lang="en-US" dirty="0"/>
              <a:t>why do we need it?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Working with Trend Cards: </a:t>
            </a:r>
            <a:br>
              <a:rPr lang="en-US" dirty="0"/>
            </a:br>
            <a:r>
              <a:rPr lang="en-US" dirty="0"/>
              <a:t>A Joint Foresight Exercise</a:t>
            </a: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BBD50146-5A7B-414C-9A84-D8FFAF7A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76"/>
            <a:ext cx="1449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85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92A7-A45D-6AA0-883C-F3324DB3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Strategic Foresight?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82307-1AFB-B625-215B-8C39F374F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And why do we need it?</a:t>
            </a: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7847514D-FC43-4300-94F4-D46A9CB0B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76"/>
            <a:ext cx="1449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6E5DF02-1F02-4DDC-AFC0-E537FD587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9557"/>
            <a:ext cx="20462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7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Foresight: </a:t>
            </a:r>
            <a:br>
              <a:rPr lang="en-US" dirty="0"/>
            </a:br>
            <a:r>
              <a:rPr lang="en-US" dirty="0"/>
              <a:t>Why do we need it?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E0F3A-B4D5-454D-9D6E-3057244B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86000"/>
            <a:ext cx="7886700" cy="2819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Strategic Foresight empowers us to</a:t>
            </a:r>
          </a:p>
          <a:p>
            <a:r>
              <a:rPr lang="en-US" dirty="0"/>
              <a:t> prepare for multiple possible futures,</a:t>
            </a:r>
          </a:p>
          <a:p>
            <a:r>
              <a:rPr lang="en-US" dirty="0"/>
              <a:t> respond effectively when the unexpected happens,</a:t>
            </a:r>
          </a:p>
          <a:p>
            <a:r>
              <a:rPr lang="en-US" dirty="0"/>
              <a:t> proactively work towards a desired future,</a:t>
            </a:r>
          </a:p>
          <a:p>
            <a:r>
              <a:rPr lang="en-US" dirty="0"/>
              <a:t> make decisions that are resilient and forward-looking.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AC3B6805-A9B3-4E71-9975-267BA966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76"/>
            <a:ext cx="1449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1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F27602F-DC05-4BF1-939A-C9F153C31D4C}"/>
              </a:ext>
            </a:extLst>
          </p:cNvPr>
          <p:cNvSpPr txBox="1"/>
          <p:nvPr/>
        </p:nvSpPr>
        <p:spPr>
          <a:xfrm>
            <a:off x="381000" y="1828800"/>
            <a:ext cx="8674986" cy="213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Strategic Foresight is a process for exploring potential futures:</a:t>
            </a:r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53350" cy="1325563"/>
          </a:xfrm>
        </p:spPr>
        <p:txBody>
          <a:bodyPr/>
          <a:lstStyle/>
          <a:p>
            <a:r>
              <a:rPr lang="en-US" dirty="0"/>
              <a:t>Strategic Foresight: </a:t>
            </a:r>
            <a:br>
              <a:rPr lang="en-US" dirty="0"/>
            </a:br>
            <a:r>
              <a:rPr lang="en-US" dirty="0"/>
              <a:t>How does it work?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5071D48-5644-4374-9D3E-1CC9E559A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290411"/>
              </p:ext>
            </p:extLst>
          </p:nvPr>
        </p:nvGraphicFramePr>
        <p:xfrm>
          <a:off x="508000" y="2362200"/>
          <a:ext cx="8128000" cy="157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66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F27602F-DC05-4BF1-939A-C9F153C31D4C}"/>
              </a:ext>
            </a:extLst>
          </p:cNvPr>
          <p:cNvSpPr txBox="1"/>
          <p:nvPr/>
        </p:nvSpPr>
        <p:spPr>
          <a:xfrm>
            <a:off x="381000" y="1828800"/>
            <a:ext cx="8674986" cy="2526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Strategic Foresight is a process for exploring potential futures:</a:t>
            </a:r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r>
              <a:rPr lang="en-US" sz="2000" b="1" dirty="0"/>
              <a:t>Step 1: Gathering information to understand trends and signals of change.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53350" cy="1325563"/>
          </a:xfrm>
        </p:spPr>
        <p:txBody>
          <a:bodyPr/>
          <a:lstStyle/>
          <a:p>
            <a:r>
              <a:rPr lang="en-US" dirty="0"/>
              <a:t>Strategic Foresight: How does it work?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5071D48-5644-4374-9D3E-1CC9E559AEB9}"/>
              </a:ext>
            </a:extLst>
          </p:cNvPr>
          <p:cNvGraphicFramePr/>
          <p:nvPr>
            <p:extLst/>
          </p:nvPr>
        </p:nvGraphicFramePr>
        <p:xfrm>
          <a:off x="508000" y="2362200"/>
          <a:ext cx="8128000" cy="157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76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F27602F-DC05-4BF1-939A-C9F153C31D4C}"/>
              </a:ext>
            </a:extLst>
          </p:cNvPr>
          <p:cNvSpPr txBox="1"/>
          <p:nvPr/>
        </p:nvSpPr>
        <p:spPr>
          <a:xfrm>
            <a:off x="381000" y="1828800"/>
            <a:ext cx="8674986" cy="2910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Strategic Foresight is a process for exploring potential futures:</a:t>
            </a:r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endParaRPr lang="en-US" sz="2200" dirty="0"/>
          </a:p>
          <a:p>
            <a:pPr>
              <a:lnSpc>
                <a:spcPct val="125000"/>
              </a:lnSpc>
            </a:pPr>
            <a:r>
              <a:rPr lang="en-US" sz="2000" dirty="0"/>
              <a:t>Step 1: Gathering information to understand trends and signals of change.</a:t>
            </a:r>
          </a:p>
          <a:p>
            <a:pPr>
              <a:lnSpc>
                <a:spcPct val="125000"/>
              </a:lnSpc>
            </a:pPr>
            <a:r>
              <a:rPr lang="en-US" sz="2000" b="1" dirty="0"/>
              <a:t>Step 2: Creating narratives of the futures based on combinations of trends.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5305E-C5B9-CAE6-6E5A-E977B96F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53350" cy="1325563"/>
          </a:xfrm>
        </p:spPr>
        <p:txBody>
          <a:bodyPr/>
          <a:lstStyle/>
          <a:p>
            <a:r>
              <a:rPr lang="en-US" dirty="0"/>
              <a:t>Strategic Foresight: How does it work?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5071D48-5644-4374-9D3E-1CC9E559A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778431"/>
              </p:ext>
            </p:extLst>
          </p:nvPr>
        </p:nvGraphicFramePr>
        <p:xfrm>
          <a:off x="508000" y="2362200"/>
          <a:ext cx="8128000" cy="157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460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9BCA53A52C84C94ED987D2CC104C3" ma:contentTypeVersion="15" ma:contentTypeDescription="Create a new document." ma:contentTypeScope="" ma:versionID="f366691771cadb2b6a4efef11ffa83be">
  <xsd:schema xmlns:xsd="http://www.w3.org/2001/XMLSchema" xmlns:xs="http://www.w3.org/2001/XMLSchema" xmlns:p="http://schemas.microsoft.com/office/2006/metadata/properties" xmlns:ns2="3dcc4539-c857-48b7-b187-7d8e2d0e42ee" xmlns:ns3="e94d6b57-5ae1-4b8b-96a7-8c13d21f252f" targetNamespace="http://schemas.microsoft.com/office/2006/metadata/properties" ma:root="true" ma:fieldsID="b49e3f788231273bcbf1ca325cda71a1" ns2:_="" ns3:_="">
    <xsd:import namespace="3dcc4539-c857-48b7-b187-7d8e2d0e42ee"/>
    <xsd:import namespace="e94d6b57-5ae1-4b8b-96a7-8c13d21f252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c4539-c857-48b7-b187-7d8e2d0e42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4f1fe52-3ad6-497d-87b7-b6652894c7be}" ma:internalName="TaxCatchAll" ma:showField="CatchAllData" ma:web="3dcc4539-c857-48b7-b187-7d8e2d0e42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d6b57-5ae1-4b8b-96a7-8c13d21f25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ca612b9-8f95-412d-8b56-48ed327205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4d6b57-5ae1-4b8b-96a7-8c13d21f252f">
      <Terms xmlns="http://schemas.microsoft.com/office/infopath/2007/PartnerControls"/>
    </lcf76f155ced4ddcb4097134ff3c332f>
    <TaxCatchAll xmlns="3dcc4539-c857-48b7-b187-7d8e2d0e42e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B390BB-D49B-4A98-ACD5-F3E1DB171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cc4539-c857-48b7-b187-7d8e2d0e42ee"/>
    <ds:schemaRef ds:uri="e94d6b57-5ae1-4b8b-96a7-8c13d21f25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1A41FB-7B48-4736-A44C-960827E8E024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e94d6b57-5ae1-4b8b-96a7-8c13d21f252f"/>
    <ds:schemaRef ds:uri="http://schemas.microsoft.com/office/infopath/2007/PartnerControls"/>
    <ds:schemaRef ds:uri="3dcc4539-c857-48b7-b187-7d8e2d0e42e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EE6DE5C-5E13-4D8F-B704-2379C1A0BC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838</Words>
  <Application>Microsoft Office PowerPoint</Application>
  <PresentationFormat>Bildschirmpräsentation (4:3)</PresentationFormat>
  <Paragraphs>133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EC Square Sans Pro Medium</vt:lpstr>
      <vt:lpstr>Trebuchet MS</vt:lpstr>
      <vt:lpstr>Office Theme</vt:lpstr>
      <vt:lpstr>PowerPoint-Präsentation</vt:lpstr>
      <vt:lpstr>Beyond the Horizon</vt:lpstr>
      <vt:lpstr>Strategic Foresight for the Western Balkans</vt:lpstr>
      <vt:lpstr>Agenda</vt:lpstr>
      <vt:lpstr>What is Strategic Foresight?</vt:lpstr>
      <vt:lpstr>Strategic Foresight:  Why do we need it?</vt:lpstr>
      <vt:lpstr>Strategic Foresight:  How does it work?</vt:lpstr>
      <vt:lpstr>Strategic Foresight: How does it work?</vt:lpstr>
      <vt:lpstr>Strategic Foresight: How does it work?</vt:lpstr>
      <vt:lpstr>Strategic Foresight: How does it work?</vt:lpstr>
      <vt:lpstr>Strategic Foresight: How does it work?</vt:lpstr>
      <vt:lpstr>The Western Balkans  by 2035</vt:lpstr>
      <vt:lpstr>Instructions</vt:lpstr>
      <vt:lpstr>Task 1: Dream Big</vt:lpstr>
      <vt:lpstr>Task 2: Prioritize</vt:lpstr>
      <vt:lpstr>Task 3: Invent</vt:lpstr>
      <vt:lpstr>Task 4: Connect the Dots</vt:lpstr>
      <vt:lpstr>Rotation</vt:lpstr>
      <vt:lpstr>Reflection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CARVALHO DUMONT Patrick</dc:creator>
  <cp:lastModifiedBy>Schmälter, Julia</cp:lastModifiedBy>
  <cp:revision>14</cp:revision>
  <dcterms:created xsi:type="dcterms:W3CDTF">2024-08-30T07:34:16Z</dcterms:created>
  <dcterms:modified xsi:type="dcterms:W3CDTF">2024-09-25T07:07:22Z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0x010100E499BCA53A52C84C94ED987D2CC104C3</vt:lpwstr>
  </property>
</Properties>
</file>