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98" r:id="rId5"/>
    <p:sldMasterId id="2147483728" r:id="rId6"/>
    <p:sldMasterId id="2147483750" r:id="rId7"/>
    <p:sldMasterId id="2147483794" r:id="rId8"/>
    <p:sldMasterId id="2147483858" r:id="rId9"/>
  </p:sldMasterIdLst>
  <p:notesMasterIdLst>
    <p:notesMasterId r:id="rId31"/>
  </p:notesMasterIdLst>
  <p:sldIdLst>
    <p:sldId id="277" r:id="rId10"/>
    <p:sldId id="278" r:id="rId11"/>
    <p:sldId id="279" r:id="rId12"/>
    <p:sldId id="280" r:id="rId13"/>
    <p:sldId id="487" r:id="rId14"/>
    <p:sldId id="490" r:id="rId15"/>
    <p:sldId id="287" r:id="rId16"/>
    <p:sldId id="288" r:id="rId17"/>
    <p:sldId id="491" r:id="rId18"/>
    <p:sldId id="492" r:id="rId19"/>
    <p:sldId id="300" r:id="rId20"/>
    <p:sldId id="292" r:id="rId21"/>
    <p:sldId id="294" r:id="rId22"/>
    <p:sldId id="295" r:id="rId23"/>
    <p:sldId id="493" r:id="rId24"/>
    <p:sldId id="297" r:id="rId25"/>
    <p:sldId id="298" r:id="rId26"/>
    <p:sldId id="299" r:id="rId27"/>
    <p:sldId id="494" r:id="rId28"/>
    <p:sldId id="495" r:id="rId29"/>
    <p:sldId id="315" r:id="rId30"/>
  </p:sldIdLst>
  <p:sldSz cx="1219358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chemeClr val="lt1"/>
                </a:solidFill>
                <a:latin typeface="Arial"/>
              </a:rPr>
              <a:t>Click to move the slide</a:t>
            </a:r>
          </a:p>
        </p:txBody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7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742" name="PlaceHolder 4"/>
          <p:cNvSpPr>
            <a:spLocks noGrp="1"/>
          </p:cNvSpPr>
          <p:nvPr>
            <p:ph type="dt" idx="2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743" name="PlaceHolder 5"/>
          <p:cNvSpPr>
            <a:spLocks noGrp="1"/>
          </p:cNvSpPr>
          <p:nvPr>
            <p:ph type="ftr" idx="3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744" name="PlaceHolder 6"/>
          <p:cNvSpPr>
            <a:spLocks noGrp="1"/>
          </p:cNvSpPr>
          <p:nvPr>
            <p:ph type="sldNum" idx="4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AF85A236-AE69-4B24-89B0-681449B1B72A}" type="slidenum">
              <a:rPr lang="en-US" sz="14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494" name="Google Shape;4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5" name="Google Shape;49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:notes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49" name="Google Shape;8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2a5df3f0c4d_0_436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g2a5df3f0c4d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347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69" name="Google Shape;86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3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83" name="Google Shape;8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4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893" name="Google Shape;89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41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906" name="Google Shape;90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912" name="Google Shape;9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3:notes"/>
          <p:cNvSpPr txBox="1"/>
          <p:nvPr/>
        </p:nvSpPr>
        <p:spPr>
          <a:xfrm>
            <a:off x="4398962" y="9555162"/>
            <a:ext cx="3372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lang="en-GB"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27" name="Google Shape;92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934" name="Google Shape;93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4813" cy="35988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4813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/>
              <a:t>Just for the </a:t>
            </a:r>
            <a:r>
              <a:rPr lang="de-DE" dirty="0" err="1"/>
              <a:t>newcomes</a:t>
            </a:r>
            <a:r>
              <a:rPr lang="de-DE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Representing</a:t>
            </a:r>
            <a:r>
              <a:rPr lang="de-DE" dirty="0"/>
              <a:t> POLICY ANSWERS </a:t>
            </a:r>
            <a:r>
              <a:rPr lang="de-DE" dirty="0" err="1"/>
              <a:t>consortium</a:t>
            </a:r>
            <a:r>
              <a:rPr lang="de-DE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/>
              <a:t>ZSI </a:t>
            </a:r>
            <a:r>
              <a:rPr lang="de-DE" dirty="0" err="1"/>
              <a:t>coordinator</a:t>
            </a:r>
            <a:r>
              <a:rPr lang="de-DE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/>
              <a:t>Speaker: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partner</a:t>
            </a:r>
            <a:r>
              <a:rPr lang="de-DE" dirty="0"/>
              <a:t> DLR</a:t>
            </a:r>
            <a:endParaRPr dirty="0"/>
          </a:p>
        </p:txBody>
      </p:sp>
      <p:sp>
        <p:nvSpPr>
          <p:cNvPr id="523" name="Google Shape;5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80F1-7951-F3F4-3D99-9F97BD9D7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>
            <a:extLst>
              <a:ext uri="{FF2B5EF4-FFF2-40B4-BE49-F238E27FC236}">
                <a16:creationId xmlns:a16="http://schemas.microsoft.com/office/drawing/2014/main" id="{47E39C1B-E8B4-E5FF-68C1-5BD5BDEF0C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320" name="PlaceHolder 2">
            <a:extLst>
              <a:ext uri="{FF2B5EF4-FFF2-40B4-BE49-F238E27FC236}">
                <a16:creationId xmlns:a16="http://schemas.microsoft.com/office/drawing/2014/main" id="{3821838D-52FD-C9A8-F127-3802AF67AB6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280"/>
            <a:ext cx="5483880" cy="359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0"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In order to be kept up to date, we recommend to make sure you receive our newsletter and follow us online on the website and social media</a:t>
            </a:r>
          </a:p>
        </p:txBody>
      </p:sp>
      <p:sp>
        <p:nvSpPr>
          <p:cNvPr id="321" name="Google Shape;147;p2:notes">
            <a:extLst>
              <a:ext uri="{FF2B5EF4-FFF2-40B4-BE49-F238E27FC236}">
                <a16:creationId xmlns:a16="http://schemas.microsoft.com/office/drawing/2014/main" id="{AA97C0B9-A095-7120-8EED-B05211BA134F}"/>
              </a:ext>
            </a:extLst>
          </p:cNvPr>
          <p:cNvSpPr/>
          <p:nvPr/>
        </p:nvSpPr>
        <p:spPr>
          <a:xfrm>
            <a:off x="3884760" y="8685360"/>
            <a:ext cx="29689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5B3BAEE-7D96-4416-AB8A-663645E548B9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20</a:t>
            </a:fld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00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1104" name="Google Shape;110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5" name="Google Shape;1105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60:notes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"/>
              <a:buFont typeface="Times New Roman"/>
              <a:buNone/>
            </a:pPr>
            <a:fld id="{00000000-1234-1234-1234-123412341234}" type="slidenum"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project</a:t>
            </a:r>
            <a:r>
              <a:rPr lang="de-DE" dirty="0"/>
              <a:t> on 7 Work Packages and </a:t>
            </a:r>
            <a:r>
              <a:rPr lang="de-DE" dirty="0" err="1"/>
              <a:t>regularly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forum</a:t>
            </a:r>
            <a:r>
              <a:rPr lang="de-DE" dirty="0"/>
              <a:t>, so the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will </a:t>
            </a:r>
            <a:r>
              <a:rPr lang="de-DE" dirty="0" err="1"/>
              <a:t>focus</a:t>
            </a:r>
            <a:r>
              <a:rPr lang="de-DE" dirty="0"/>
              <a:t> on the </a:t>
            </a:r>
            <a:r>
              <a:rPr lang="de-DE" dirty="0" err="1"/>
              <a:t>latest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and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updates</a:t>
            </a:r>
            <a:r>
              <a:rPr lang="de-DE" dirty="0"/>
              <a:t>.</a:t>
            </a:r>
            <a:endParaRPr dirty="0"/>
          </a:p>
        </p:txBody>
      </p:sp>
      <p:sp>
        <p:nvSpPr>
          <p:cNvPr id="591" name="Google Shape;5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4813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7" name="Google Shape;70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4813" cy="359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dirty="0"/>
          </a:p>
        </p:txBody>
      </p:sp>
      <p:sp>
        <p:nvSpPr>
          <p:cNvPr id="708" name="Google Shape;70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GB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10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>
          <a:extLst>
            <a:ext uri="{FF2B5EF4-FFF2-40B4-BE49-F238E27FC236}">
              <a16:creationId xmlns:a16="http://schemas.microsoft.com/office/drawing/2014/main" id="{65297DC5-5A4E-5DD9-9720-50E408EEE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0:notes">
            <a:extLst>
              <a:ext uri="{FF2B5EF4-FFF2-40B4-BE49-F238E27FC236}">
                <a16:creationId xmlns:a16="http://schemas.microsoft.com/office/drawing/2014/main" id="{C656F0FE-3CD6-B774-5449-8E1DE86E26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03" name="Google Shape;803;p30:notes">
            <a:extLst>
              <a:ext uri="{FF2B5EF4-FFF2-40B4-BE49-F238E27FC236}">
                <a16:creationId xmlns:a16="http://schemas.microsoft.com/office/drawing/2014/main" id="{B9BBE207-51CF-C6D5-3DE8-09E7BC1E7B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0803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16" name="Google Shape;8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27" name="Google Shape;82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41" name="Google Shape;8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GB" sz="14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838080" y="2709000"/>
            <a:ext cx="8210520" cy="208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4"/>
          <p:cNvSpPr txBox="1">
            <a:spLocks noGrp="1"/>
          </p:cNvSpPr>
          <p:nvPr>
            <p:ph type="body" idx="1"/>
          </p:nvPr>
        </p:nvSpPr>
        <p:spPr>
          <a:xfrm>
            <a:off x="838201" y="2708919"/>
            <a:ext cx="8210922" cy="208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44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folie" type="title">
  <p:cSld name="1_Titelfoli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2"/>
          <p:cNvSpPr txBox="1">
            <a:spLocks noGrp="1"/>
          </p:cNvSpPr>
          <p:nvPr>
            <p:ph type="ctrTitle"/>
          </p:nvPr>
        </p:nvSpPr>
        <p:spPr>
          <a:xfrm>
            <a:off x="984226" y="2996952"/>
            <a:ext cx="6949058" cy="17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spcBef>
                <a:spcPts val="13"/>
              </a:spcBef>
              <a:spcAft>
                <a:spcPts val="0"/>
              </a:spcAft>
              <a:buSzPts val="1400"/>
              <a:buNone/>
              <a:defRPr sz="4800"/>
            </a:lvl1pPr>
            <a:lvl2pPr lvl="1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subTitle" idx="1"/>
          </p:nvPr>
        </p:nvSpPr>
        <p:spPr>
          <a:xfrm>
            <a:off x="984226" y="4941168"/>
            <a:ext cx="6949058" cy="84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spcBef>
                <a:spcPts val="13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13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13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13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3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62"/>
          <p:cNvSpPr txBox="1"/>
          <p:nvPr/>
        </p:nvSpPr>
        <p:spPr>
          <a:xfrm>
            <a:off x="3432498" y="5949280"/>
            <a:ext cx="3384376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-GB" sz="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POLICY ANSWERS, “R&amp;I POLICY making, implementation ANd Support </a:t>
            </a:r>
            <a:br>
              <a:rPr lang="en-GB" sz="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 the WEsteRn BalkanS”, is a Horizon Europe project funded by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-GB" sz="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the European Commission, Grant Agreement  N° 101058873.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597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P2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elfoli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spcBef>
                <a:spcPts val="13"/>
              </a:spcBef>
              <a:spcAft>
                <a:spcPts val="0"/>
              </a:spcAft>
              <a:buSzPts val="1400"/>
              <a:buNone/>
              <a:defRPr sz="4800"/>
            </a:lvl1pPr>
            <a:lvl2pPr lvl="1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spcBef>
                <a:spcPts val="13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13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13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13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3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" name="Google Shape;163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79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P3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Nur Titel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1"/>
          <p:cNvSpPr txBox="1">
            <a:spLocks noGrp="1"/>
          </p:cNvSpPr>
          <p:nvPr>
            <p:ph type="title"/>
          </p:nvPr>
        </p:nvSpPr>
        <p:spPr>
          <a:xfrm>
            <a:off x="838200" y="811213"/>
            <a:ext cx="10514013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7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P5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heme" Target="../theme/theme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en-GB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12" name="Picture 2"/>
          <p:cNvPicPr/>
          <p:nvPr/>
        </p:nvPicPr>
        <p:blipFill>
          <a:blip r:embed="rId4"/>
          <a:srcRect b="-3135"/>
          <a:stretch/>
        </p:blipFill>
        <p:spPr>
          <a:xfrm>
            <a:off x="50760" y="46080"/>
            <a:ext cx="12089880" cy="7083000"/>
          </a:xfrm>
          <a:prstGeom prst="rect">
            <a:avLst/>
          </a:prstGeom>
          <a:ln w="0">
            <a:noFill/>
          </a:ln>
        </p:spPr>
      </p:pic>
      <p:sp>
        <p:nvSpPr>
          <p:cNvPr id="2" name="Text Box 3"/>
          <p:cNvSpPr/>
          <p:nvPr/>
        </p:nvSpPr>
        <p:spPr>
          <a:xfrm>
            <a:off x="10704600" y="504720"/>
            <a:ext cx="185400" cy="36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en-GB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3" name="Picture 4"/>
          <p:cNvPicPr/>
          <p:nvPr/>
        </p:nvPicPr>
        <p:blipFill>
          <a:blip r:embed="rId5"/>
          <a:stretch/>
        </p:blipFill>
        <p:spPr>
          <a:xfrm>
            <a:off x="955800" y="6022800"/>
            <a:ext cx="1879200" cy="393480"/>
          </a:xfrm>
          <a:prstGeom prst="rect">
            <a:avLst/>
          </a:prstGeom>
          <a:ln w="0">
            <a:noFill/>
          </a:ln>
        </p:spPr>
      </p:pic>
      <p:sp>
        <p:nvSpPr>
          <p:cNvPr id="4" name="Text Box 5"/>
          <p:cNvSpPr/>
          <p:nvPr/>
        </p:nvSpPr>
        <p:spPr>
          <a:xfrm>
            <a:off x="3392640" y="6022800"/>
            <a:ext cx="4030200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15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" b="0" strike="noStrike" spc="-1">
                <a:solidFill>
                  <a:srgbClr val="000000"/>
                </a:solidFill>
                <a:latin typeface="Trebuchet MS"/>
                <a:ea typeface="Trebuchet MS"/>
              </a:rPr>
              <a:t>POLICY ANSWERS is funded by the European Commission through the </a:t>
            </a:r>
            <a:endParaRPr lang="en-US" sz="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5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" b="0" strike="noStrike" spc="-1">
                <a:solidFill>
                  <a:srgbClr val="000000"/>
                </a:solidFill>
                <a:latin typeface="Trebuchet MS"/>
                <a:ea typeface="Trebuchet MS"/>
              </a:rPr>
              <a:t>Horizon Europe project "R&amp;I policy making, implementation and support </a:t>
            </a:r>
            <a:endParaRPr lang="en-US" sz="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5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" b="0" strike="noStrike" spc="-1">
                <a:solidFill>
                  <a:srgbClr val="000000"/>
                </a:solidFill>
                <a:latin typeface="Trebuchet MS"/>
                <a:ea typeface="Trebuchet MS"/>
              </a:rPr>
              <a:t>in the Western Balkans", Grant Agreement N° 10105887.a</a:t>
            </a:r>
            <a:endParaRPr lang="en-US" sz="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9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0" y="-9360"/>
            <a:ext cx="12191760" cy="686700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en-GB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6" name="Picture 7"/>
          <p:cNvPicPr/>
          <p:nvPr/>
        </p:nvPicPr>
        <p:blipFill>
          <a:blip r:embed="rId6"/>
          <a:srcRect l="50168" t="72198"/>
          <a:stretch/>
        </p:blipFill>
        <p:spPr>
          <a:xfrm>
            <a:off x="0" y="50760"/>
            <a:ext cx="3809520" cy="1747440"/>
          </a:xfrm>
          <a:prstGeom prst="rect">
            <a:avLst/>
          </a:prstGeom>
          <a:ln w="0">
            <a:noFill/>
          </a:ln>
        </p:spPr>
      </p:pic>
      <p:pic>
        <p:nvPicPr>
          <p:cNvPr id="7" name="Picture 8"/>
          <p:cNvPicPr/>
          <p:nvPr/>
        </p:nvPicPr>
        <p:blipFill>
          <a:blip r:embed="rId7"/>
          <a:stretch/>
        </p:blipFill>
        <p:spPr>
          <a:xfrm>
            <a:off x="955800" y="749160"/>
            <a:ext cx="2071440" cy="453600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2"/>
          <p:cNvSpPr/>
          <p:nvPr/>
        </p:nvSpPr>
        <p:spPr>
          <a:xfrm>
            <a:off x="3414240" y="6012720"/>
            <a:ext cx="3384000" cy="412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</a:tabLst>
            </a:pPr>
            <a:r>
              <a:rPr lang="it-IT" sz="700" b="0" strike="noStrike" spc="-1">
                <a:solidFill>
                  <a:schemeClr val="dk1"/>
                </a:solidFill>
                <a:latin typeface="Trebuchet MS"/>
                <a:ea typeface="Trebuchet MS"/>
              </a:rPr>
              <a:t>POLICY ANSWERS, “R&amp;I POLICY making, implementation ANd Support </a:t>
            </a:r>
            <a:br>
              <a:rPr sz="700"/>
            </a:br>
            <a:r>
              <a:rPr lang="it-IT" sz="700" b="0" strike="noStrike" spc="-1">
                <a:solidFill>
                  <a:schemeClr val="dk1"/>
                </a:solidFill>
                <a:latin typeface="Trebuchet MS"/>
                <a:ea typeface="Trebuchet MS"/>
              </a:rPr>
              <a:t>in the WEsteRn BalkanS”, is a Horizon Europe project funded by </a:t>
            </a:r>
            <a:endParaRPr lang="en-US" sz="7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</a:tabLst>
            </a:pPr>
            <a:r>
              <a:rPr lang="it-IT" sz="700" b="0" strike="noStrike" spc="-1">
                <a:solidFill>
                  <a:schemeClr val="dk1"/>
                </a:solidFill>
                <a:latin typeface="Trebuchet MS"/>
                <a:ea typeface="Trebuchet MS"/>
              </a:rPr>
              <a:t>the European Commission, Grant Agreement  N° 101058873. </a:t>
            </a:r>
            <a:endParaRPr lang="en-US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84240" y="2997000"/>
            <a:ext cx="6948720" cy="172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numCol="1" spcCol="0" anchor="b">
            <a:noAutofit/>
          </a:bodyPr>
          <a:lstStyle/>
          <a:p>
            <a:pPr indent="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</a:pPr>
            <a:r>
              <a:rPr lang="it-IT" sz="4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Click here to </a:t>
            </a:r>
            <a:br>
              <a:rPr sz="4800"/>
            </a:br>
            <a:r>
              <a:rPr lang="it-IT" sz="4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edit the title</a:t>
            </a:r>
            <a:endParaRPr lang="en-GB" sz="4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>
                <a:solidFill>
                  <a:srgbClr val="000000"/>
                </a:solidFill>
                <a:latin typeface="Trebuchet M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1" strike="noStrike" spc="-1">
                <a:solidFill>
                  <a:srgbClr val="000000"/>
                </a:solidFill>
                <a:latin typeface="Trebuchet M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sp>
        <p:nvSpPr>
          <p:cNvPr id="217" name="Text Box 2"/>
          <p:cNvSpPr/>
          <p:nvPr/>
        </p:nvSpPr>
        <p:spPr>
          <a:xfrm>
            <a:off x="10704600" y="504720"/>
            <a:ext cx="185400" cy="36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218" name="Picture 3"/>
          <p:cNvPicPr/>
          <p:nvPr/>
        </p:nvPicPr>
        <p:blipFill>
          <a:blip r:embed="rId3"/>
          <a:stretch/>
        </p:blipFill>
        <p:spPr>
          <a:xfrm>
            <a:off x="695160" y="258840"/>
            <a:ext cx="10775520" cy="5522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4"/>
          <p:cNvPicPr/>
          <p:nvPr/>
        </p:nvPicPr>
        <p:blipFill>
          <a:blip r:embed="rId4"/>
          <a:stretch/>
        </p:blipFill>
        <p:spPr>
          <a:xfrm>
            <a:off x="7920000" y="380880"/>
            <a:ext cx="1401480" cy="30600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5"/>
          <p:cNvPicPr/>
          <p:nvPr/>
        </p:nvPicPr>
        <p:blipFill>
          <a:blip r:embed="rId5"/>
          <a:stretch/>
        </p:blipFill>
        <p:spPr>
          <a:xfrm>
            <a:off x="9934560" y="417600"/>
            <a:ext cx="1139400" cy="234720"/>
          </a:xfrm>
          <a:prstGeom prst="rect">
            <a:avLst/>
          </a:prstGeom>
          <a:ln w="0">
            <a:noFill/>
          </a:ln>
        </p:spPr>
      </p:pic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838080" y="1124640"/>
            <a:ext cx="10658880" cy="2304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numCol="1" spcCol="0" anchor="t">
            <a:noAutofit/>
          </a:bodyPr>
          <a:lstStyle/>
          <a:p>
            <a:pPr indent="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</a:pPr>
            <a:r>
              <a:rPr lang="de-DE" sz="32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Edit master title format</a:t>
            </a:r>
            <a:endParaRPr lang="en-GB" sz="32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>
                <a:solidFill>
                  <a:srgbClr val="000000"/>
                </a:solidFill>
                <a:latin typeface="Trebuchet M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1" strike="noStrike" spc="-1">
                <a:solidFill>
                  <a:srgbClr val="000000"/>
                </a:solidFill>
                <a:latin typeface="Trebuchet M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314" name="Picture 2"/>
          <p:cNvPicPr/>
          <p:nvPr/>
        </p:nvPicPr>
        <p:blipFill>
          <a:blip r:embed="rId4"/>
          <a:stretch/>
        </p:blipFill>
        <p:spPr>
          <a:xfrm>
            <a:off x="695160" y="258840"/>
            <a:ext cx="10770840" cy="552240"/>
          </a:xfrm>
          <a:prstGeom prst="rect">
            <a:avLst/>
          </a:prstGeom>
          <a:ln w="0">
            <a:noFill/>
          </a:ln>
        </p:spPr>
      </p:pic>
      <p:sp>
        <p:nvSpPr>
          <p:cNvPr id="315" name="Rectangle 3"/>
          <p:cNvSpPr/>
          <p:nvPr/>
        </p:nvSpPr>
        <p:spPr>
          <a:xfrm>
            <a:off x="0" y="6516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sp>
        <p:nvSpPr>
          <p:cNvPr id="316" name="Text Box 4"/>
          <p:cNvSpPr/>
          <p:nvPr/>
        </p:nvSpPr>
        <p:spPr>
          <a:xfrm>
            <a:off x="1035000" y="285840"/>
            <a:ext cx="8942040" cy="48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strike="noStrike" spc="-1">
                <a:solidFill>
                  <a:srgbClr val="FFFFFF"/>
                </a:solidFill>
                <a:latin typeface="Trebuchet MS"/>
                <a:ea typeface="Trebuchet MS"/>
              </a:rPr>
              <a:t>WP2 MONITORING FOR AGENDA SETTING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984240" y="1124640"/>
            <a:ext cx="10512720" cy="280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numCol="1" spcCol="0" anchor="b">
            <a:noAutofit/>
          </a:bodyPr>
          <a:lstStyle/>
          <a:p>
            <a:pPr indent="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</a:pPr>
            <a:r>
              <a:rPr lang="it-IT" sz="4800" b="1" strike="noStrike" spc="-1">
                <a:solidFill>
                  <a:schemeClr val="dk1"/>
                </a:solidFill>
                <a:latin typeface="Trebuchet MS"/>
                <a:ea typeface="Trebuchet MS"/>
              </a:rPr>
              <a:t>Click here to </a:t>
            </a:r>
            <a:br>
              <a:rPr sz="4800"/>
            </a:br>
            <a:r>
              <a:rPr lang="it-IT" sz="4800" b="1" strike="noStrike" spc="-1">
                <a:solidFill>
                  <a:schemeClr val="dk1"/>
                </a:solidFill>
                <a:latin typeface="Trebuchet MS"/>
                <a:ea typeface="Trebuchet MS"/>
              </a:rPr>
              <a:t>edit the title</a:t>
            </a:r>
            <a:endParaRPr lang="en-GB" sz="4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>
                <a:solidFill>
                  <a:srgbClr val="000000"/>
                </a:solidFill>
                <a:latin typeface="Trebuchet M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1" strike="noStrike" spc="-1">
                <a:solidFill>
                  <a:srgbClr val="000000"/>
                </a:solidFill>
                <a:latin typeface="Trebuchet M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382" name="Picture 2"/>
          <p:cNvPicPr/>
          <p:nvPr/>
        </p:nvPicPr>
        <p:blipFill>
          <a:blip r:embed="rId4"/>
          <a:stretch/>
        </p:blipFill>
        <p:spPr>
          <a:xfrm>
            <a:off x="695160" y="258840"/>
            <a:ext cx="10770840" cy="552240"/>
          </a:xfrm>
          <a:prstGeom prst="rect">
            <a:avLst/>
          </a:prstGeom>
          <a:ln w="0">
            <a:noFill/>
          </a:ln>
        </p:spPr>
      </p:pic>
      <p:sp>
        <p:nvSpPr>
          <p:cNvPr id="383" name="Rectangl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sp>
        <p:nvSpPr>
          <p:cNvPr id="384" name="Text Box 4"/>
          <p:cNvSpPr/>
          <p:nvPr/>
        </p:nvSpPr>
        <p:spPr>
          <a:xfrm>
            <a:off x="1035000" y="287280"/>
            <a:ext cx="8942040" cy="48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strike="noStrike" spc="-1">
                <a:solidFill>
                  <a:srgbClr val="FFFFFF"/>
                </a:solidFill>
                <a:latin typeface="Trebuchet MS"/>
                <a:ea typeface="Trebuchet MS"/>
              </a:rPr>
              <a:t>WP3 CAPACITY BUILDING &amp; SUPPORT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984240" y="1124640"/>
            <a:ext cx="10512720" cy="280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numCol="1" spcCol="0" anchor="b">
            <a:noAutofit/>
          </a:bodyPr>
          <a:lstStyle/>
          <a:p>
            <a:pPr indent="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</a:pPr>
            <a:r>
              <a:rPr lang="it-IT" sz="4800" b="1" strike="noStrike" spc="-1">
                <a:solidFill>
                  <a:schemeClr val="dk1"/>
                </a:solidFill>
                <a:latin typeface="Trebuchet MS"/>
                <a:ea typeface="Trebuchet MS"/>
              </a:rPr>
              <a:t>Click here to </a:t>
            </a:r>
            <a:br>
              <a:rPr sz="4800"/>
            </a:br>
            <a:r>
              <a:rPr lang="it-IT" sz="4800" b="1" strike="noStrike" spc="-1">
                <a:solidFill>
                  <a:schemeClr val="dk1"/>
                </a:solidFill>
                <a:latin typeface="Trebuchet MS"/>
                <a:ea typeface="Trebuchet MS"/>
              </a:rPr>
              <a:t>edit the title</a:t>
            </a:r>
            <a:endParaRPr lang="en-GB" sz="4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>
                <a:solidFill>
                  <a:srgbClr val="000000"/>
                </a:solidFill>
                <a:latin typeface="Trebuchet M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1" strike="noStrike" spc="-1">
                <a:solidFill>
                  <a:srgbClr val="000000"/>
                </a:solidFill>
                <a:latin typeface="Trebuchet M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ctangl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519" name="Picture 2"/>
          <p:cNvPicPr/>
          <p:nvPr/>
        </p:nvPicPr>
        <p:blipFill>
          <a:blip r:embed="rId3"/>
          <a:stretch/>
        </p:blipFill>
        <p:spPr>
          <a:xfrm>
            <a:off x="690480" y="258840"/>
            <a:ext cx="10770840" cy="552240"/>
          </a:xfrm>
          <a:prstGeom prst="rect">
            <a:avLst/>
          </a:prstGeom>
          <a:ln w="0">
            <a:noFill/>
          </a:ln>
        </p:spPr>
      </p:pic>
      <p:sp>
        <p:nvSpPr>
          <p:cNvPr id="520" name="Rectangl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sp>
        <p:nvSpPr>
          <p:cNvPr id="521" name="Text Box 4"/>
          <p:cNvSpPr/>
          <p:nvPr/>
        </p:nvSpPr>
        <p:spPr>
          <a:xfrm>
            <a:off x="1035000" y="287280"/>
            <a:ext cx="8942040" cy="48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strike="noStrike" spc="-1">
                <a:solidFill>
                  <a:srgbClr val="FFFFFF"/>
                </a:solidFill>
                <a:latin typeface="Trebuchet MS"/>
                <a:ea typeface="Trebuchet MS"/>
              </a:rPr>
              <a:t>WP5 REGIONAL PILOT ACTIVITIES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" name="Inhaltsplatzhalter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308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</a:tabLst>
            </a:pPr>
            <a:endParaRPr lang="de-AT" sz="2400" b="1" strike="noStrike" spc="-1">
              <a:solidFill>
                <a:srgbClr val="000000"/>
              </a:solidFill>
              <a:latin typeface="Trebuchet MS"/>
              <a:ea typeface="Trebuchet MS"/>
            </a:endParaRPr>
          </a:p>
        </p:txBody>
      </p:sp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984240" y="1124640"/>
            <a:ext cx="10512720" cy="280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numCol="1" spcCol="0" anchor="b">
            <a:noAutofit/>
          </a:bodyPr>
          <a:lstStyle/>
          <a:p>
            <a:pPr indent="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</a:pPr>
            <a:r>
              <a:rPr lang="it-IT" sz="4800" b="1" strike="noStrike" spc="-1">
                <a:solidFill>
                  <a:schemeClr val="dk1"/>
                </a:solidFill>
                <a:latin typeface="Trebuchet MS"/>
                <a:ea typeface="Trebuchet MS"/>
              </a:rPr>
              <a:t>Click here to </a:t>
            </a:r>
            <a:br>
              <a:rPr sz="4800"/>
            </a:br>
            <a:r>
              <a:rPr lang="it-IT" sz="4800" b="1" strike="noStrike" spc="-1">
                <a:solidFill>
                  <a:schemeClr val="dk1"/>
                </a:solidFill>
                <a:latin typeface="Trebuchet MS"/>
                <a:ea typeface="Trebuchet MS"/>
              </a:rPr>
              <a:t>edit the title</a:t>
            </a:r>
            <a:endParaRPr lang="en-GB" sz="4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>
                <a:solidFill>
                  <a:srgbClr val="000000"/>
                </a:solidFill>
                <a:latin typeface="Trebuchet M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1" strike="noStrike" spc="-1">
                <a:solidFill>
                  <a:srgbClr val="000000"/>
                </a:solidFill>
                <a:latin typeface="Trebuchet M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1" strike="noStrike" spc="-1">
                <a:solidFill>
                  <a:srgbClr val="000000"/>
                </a:solidFill>
                <a:latin typeface="Trebuchet M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1" strike="noStrike" spc="-1">
                <a:solidFill>
                  <a:srgbClr val="000000"/>
                </a:solid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2"/>
          <p:cNvPicPr/>
          <p:nvPr/>
        </p:nvPicPr>
        <p:blipFill>
          <a:blip r:embed="rId4"/>
          <a:srcRect b="-3135"/>
          <a:stretch/>
        </p:blipFill>
        <p:spPr>
          <a:xfrm>
            <a:off x="50760" y="46080"/>
            <a:ext cx="12089880" cy="7083000"/>
          </a:xfrm>
          <a:prstGeom prst="rect">
            <a:avLst/>
          </a:prstGeom>
          <a:ln w="0">
            <a:noFill/>
          </a:ln>
        </p:spPr>
      </p:pic>
      <p:sp>
        <p:nvSpPr>
          <p:cNvPr id="718" name="Rectangl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sp>
        <p:nvSpPr>
          <p:cNvPr id="719" name="Rectangle 3"/>
          <p:cNvSpPr/>
          <p:nvPr/>
        </p:nvSpPr>
        <p:spPr>
          <a:xfrm>
            <a:off x="0" y="-9360"/>
            <a:ext cx="12191760" cy="686700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pic>
        <p:nvPicPr>
          <p:cNvPr id="720" name="Picture 4"/>
          <p:cNvPicPr/>
          <p:nvPr/>
        </p:nvPicPr>
        <p:blipFill>
          <a:blip r:embed="rId5"/>
          <a:srcRect l="50168" t="72198"/>
          <a:stretch/>
        </p:blipFill>
        <p:spPr>
          <a:xfrm>
            <a:off x="0" y="50760"/>
            <a:ext cx="3809520" cy="1747440"/>
          </a:xfrm>
          <a:prstGeom prst="rect">
            <a:avLst/>
          </a:prstGeom>
          <a:ln w="0">
            <a:noFill/>
          </a:ln>
        </p:spPr>
      </p:pic>
      <p:pic>
        <p:nvPicPr>
          <p:cNvPr id="721" name="Picture 5"/>
          <p:cNvPicPr/>
          <p:nvPr/>
        </p:nvPicPr>
        <p:blipFill>
          <a:blip r:embed="rId6"/>
          <a:stretch/>
        </p:blipFill>
        <p:spPr>
          <a:xfrm>
            <a:off x="955800" y="749160"/>
            <a:ext cx="2071440" cy="453600"/>
          </a:xfrm>
          <a:prstGeom prst="rect">
            <a:avLst/>
          </a:prstGeom>
          <a:ln w="0">
            <a:noFill/>
          </a:ln>
        </p:spPr>
      </p:pic>
      <p:sp>
        <p:nvSpPr>
          <p:cNvPr id="722" name="Rectangle 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146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</a:pPr>
            <a:endParaRPr lang="de-AT" sz="1400" b="0" strike="noStrike" spc="-1">
              <a:solidFill>
                <a:schemeClr val="lt1"/>
              </a:solidFill>
              <a:latin typeface="Arial"/>
              <a:ea typeface="Trebuchet MS"/>
            </a:endParaRPr>
          </a:p>
        </p:txBody>
      </p:sp>
      <p:sp>
        <p:nvSpPr>
          <p:cNvPr id="723" name="Text Box 7"/>
          <p:cNvSpPr/>
          <p:nvPr/>
        </p:nvSpPr>
        <p:spPr>
          <a:xfrm>
            <a:off x="8980560" y="3208320"/>
            <a:ext cx="2628720" cy="106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 defTabSz="457200">
              <a:lnSpc>
                <a:spcPct val="900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THANK YOU!</a:t>
            </a:r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" name="Text Box 8"/>
          <p:cNvSpPr/>
          <p:nvPr/>
        </p:nvSpPr>
        <p:spPr>
          <a:xfrm>
            <a:off x="3192480" y="5049720"/>
            <a:ext cx="3036600" cy="121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457200">
              <a:lnSpc>
                <a:spcPts val="1701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https://www.facebook.com/WBInfoHub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ts val="1701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https://x.com/wbinfohub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ts val="1701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https://www.linkedin.com/company/wbinfohub/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ts val="18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ts val="1800"/>
              </a:lnSpc>
              <a:spcBef>
                <a:spcPts val="14"/>
              </a:spcBef>
              <a:spcAft>
                <a:spcPts val="14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www.westernbalkans-infohub.eu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5" name="Picture 9"/>
          <p:cNvPicPr/>
          <p:nvPr/>
        </p:nvPicPr>
        <p:blipFill>
          <a:blip r:embed="rId7"/>
          <a:stretch/>
        </p:blipFill>
        <p:spPr>
          <a:xfrm>
            <a:off x="955800" y="5000760"/>
            <a:ext cx="1402920" cy="1285560"/>
          </a:xfrm>
          <a:prstGeom prst="rect">
            <a:avLst/>
          </a:prstGeom>
          <a:ln w="0">
            <a:noFill/>
          </a:ln>
        </p:spPr>
      </p:pic>
      <p:pic>
        <p:nvPicPr>
          <p:cNvPr id="726" name="Picture 10"/>
          <p:cNvPicPr/>
          <p:nvPr/>
        </p:nvPicPr>
        <p:blipFill>
          <a:blip r:embed="rId8"/>
          <a:stretch/>
        </p:blipFill>
        <p:spPr>
          <a:xfrm>
            <a:off x="2936880" y="5119560"/>
            <a:ext cx="304560" cy="659880"/>
          </a:xfrm>
          <a:prstGeom prst="rect">
            <a:avLst/>
          </a:prstGeom>
          <a:ln w="0">
            <a:noFill/>
          </a:ln>
        </p:spPr>
      </p:pic>
      <p:sp>
        <p:nvSpPr>
          <p:cNvPr id="727" name="PlaceHolder 1"/>
          <p:cNvSpPr>
            <a:spLocks noGrp="1"/>
          </p:cNvSpPr>
          <p:nvPr>
            <p:ph type="body"/>
          </p:nvPr>
        </p:nvSpPr>
        <p:spPr>
          <a:xfrm>
            <a:off x="838080" y="2709000"/>
            <a:ext cx="8210520" cy="208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numCol="1" spcCol="0" anchor="t">
            <a:noAutofit/>
          </a:bodyPr>
          <a:lstStyle/>
          <a:p>
            <a:pPr marL="343080" indent="-34308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  <a:tabLst>
                <a:tab pos="0" algn="l"/>
              </a:tabLst>
            </a:pPr>
            <a:r>
              <a:rPr lang="de-DE" sz="24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Edit text</a:t>
            </a:r>
            <a:endParaRPr lang="en-GB" sz="2400" b="1" strike="noStrike" spc="-1">
              <a:solidFill>
                <a:srgbClr val="000000"/>
              </a:solidFill>
              <a:latin typeface="Trebuchet MS"/>
            </a:endParaRPr>
          </a:p>
          <a:p>
            <a:pPr marL="743040" indent="-28584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Firsl level</a:t>
            </a:r>
            <a:endParaRPr lang="en-GB" sz="1800" b="1" strike="noStrike" spc="-1">
              <a:solidFill>
                <a:srgbClr val="000000"/>
              </a:solidFill>
              <a:latin typeface="Trebuchet MS"/>
            </a:endParaRPr>
          </a:p>
          <a:p>
            <a:pPr marL="1143000" indent="-22860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Second level</a:t>
            </a:r>
            <a:endParaRPr lang="en-GB" sz="1800" b="1" strike="noStrike" spc="-1">
              <a:solidFill>
                <a:srgbClr val="000000"/>
              </a:solidFill>
              <a:latin typeface="Trebuchet MS"/>
            </a:endParaRPr>
          </a:p>
          <a:p>
            <a:pPr marL="1600200" indent="-22860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  <a:tabLst>
                <a:tab pos="0" algn="l"/>
              </a:tabLst>
            </a:pPr>
            <a:r>
              <a:rPr lang="de-DE" sz="16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Third level</a:t>
            </a:r>
            <a:endParaRPr lang="en-GB" sz="1600" b="1" strike="noStrike" spc="-1">
              <a:solidFill>
                <a:srgbClr val="000000"/>
              </a:solidFill>
              <a:latin typeface="Trebuchet MS"/>
            </a:endParaRPr>
          </a:p>
          <a:p>
            <a:pPr marL="2057400" indent="-228600" defTabSz="457200">
              <a:lnSpc>
                <a:spcPct val="100000"/>
              </a:lnSpc>
              <a:spcBef>
                <a:spcPts val="14"/>
              </a:spcBef>
              <a:spcAft>
                <a:spcPts val="14"/>
              </a:spcAft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rgbClr val="000000"/>
                </a:solidFill>
                <a:latin typeface="Trebuchet MS"/>
                <a:ea typeface="Trebuchet MS"/>
              </a:rPr>
              <a:t>Fourth level</a:t>
            </a:r>
            <a:endParaRPr lang="en-GB" sz="1800" b="1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chemeClr val="lt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vqiXiMGPY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hyperlink" Target="https://youtu.be/bR-6CGLPvu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KrYP4Cy_24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watch?v=CdVHfTA4tRw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10" Type="http://schemas.openxmlformats.org/officeDocument/2006/relationships/image" Target="../media/image54.jp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"/>
          <p:cNvSpPr txBox="1"/>
          <p:nvPr/>
        </p:nvSpPr>
        <p:spPr>
          <a:xfrm>
            <a:off x="955675" y="4911725"/>
            <a:ext cx="5637213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"/>
          <p:cNvSpPr txBox="1"/>
          <p:nvPr/>
        </p:nvSpPr>
        <p:spPr>
          <a:xfrm>
            <a:off x="957263" y="1803400"/>
            <a:ext cx="5635625" cy="60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"/>
          <p:cNvSpPr txBox="1">
            <a:spLocks noGrp="1"/>
          </p:cNvSpPr>
          <p:nvPr>
            <p:ph type="ctrTitle"/>
          </p:nvPr>
        </p:nvSpPr>
        <p:spPr>
          <a:xfrm>
            <a:off x="955675" y="2348879"/>
            <a:ext cx="6949058" cy="17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POLICY ANSWERS</a:t>
            </a:r>
            <a:endParaRPr sz="3200" dirty="0"/>
          </a:p>
        </p:txBody>
      </p:sp>
      <p:sp>
        <p:nvSpPr>
          <p:cNvPr id="501" name="Google Shape;501;p1"/>
          <p:cNvSpPr txBox="1">
            <a:spLocks noGrp="1"/>
          </p:cNvSpPr>
          <p:nvPr>
            <p:ph type="subTitle" idx="1"/>
          </p:nvPr>
        </p:nvSpPr>
        <p:spPr>
          <a:xfrm>
            <a:off x="863208" y="3931805"/>
            <a:ext cx="8147228" cy="159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en-GB" sz="2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“R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&amp;I POLICY making, implementation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ANd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Support in the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WEsteRn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Balkan</a:t>
            </a:r>
            <a:r>
              <a:rPr lang="en-GB" sz="2400" b="1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</a:t>
            </a:r>
            <a:r>
              <a:rPr lang="en-GB" sz="2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”:</a:t>
            </a: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en-GB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IZGRADNJA KAPACITETA U OBLASTI ISTRA</a:t>
            </a:r>
            <a:r>
              <a:rPr lang="sr-Latn-RS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Ž</a:t>
            </a:r>
            <a:r>
              <a:rPr lang="en-GB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IVANJA, RA</a:t>
            </a:r>
            <a:r>
              <a:rPr lang="sr-Latn-RS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Z</a:t>
            </a:r>
            <a:r>
              <a:rPr lang="en-GB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VOJA I INOVACIJA </a:t>
            </a:r>
            <a:r>
              <a:rPr lang="sr-Latn-RS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 ZAPADNOM BALKANU</a:t>
            </a: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sr-Latn-RS" dirty="0"/>
              <a:t>Dr Sanja Popović, Institut Mihajlo Pupin</a:t>
            </a:r>
            <a:endParaRPr lang="sr-Latn-RS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1" descr="A number with numbers and a circle of colored do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1268" y="2446018"/>
            <a:ext cx="3148590" cy="196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77832-6EB6-44F9-9E20-29552529E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7732">
            <a:off x="1065797" y="1215971"/>
            <a:ext cx="2975264" cy="35899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1" name="Google Shape;851;p35"/>
          <p:cNvGraphicFramePr/>
          <p:nvPr>
            <p:extLst/>
          </p:nvPr>
        </p:nvGraphicFramePr>
        <p:xfrm>
          <a:off x="912218" y="1916832"/>
          <a:ext cx="10616400" cy="4425078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516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3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Capacity Building Activity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D94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Status and results in 2024/25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18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D9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1. Support for preparation of Horizon Europe partnerships and proposals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  <a:tabLst/>
                        <a:defRPr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Concluded. Two HE projects gained with UNIBL as coordinator and one project gained in the Horizon WIDERA 2023 </a:t>
                      </a:r>
                      <a:r>
                        <a:rPr lang="it-IT" sz="1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Arial"/>
                        </a:rPr>
                        <a:t>Twinning</a:t>
                      </a:r>
                      <a:r>
                        <a:rPr lang="it-IT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Arial"/>
                        </a:rPr>
                        <a:t> </a:t>
                      </a:r>
                      <a:r>
                        <a:rPr lang="it-IT" sz="1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Arial"/>
                        </a:rPr>
                        <a:t>programme</a:t>
                      </a:r>
                      <a:endParaRPr lang="it-IT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rebuchet MS" panose="020B0703020202090204" pitchFamily="34" charset="0"/>
                        <a:ea typeface="Trebuchet MS"/>
                        <a:cs typeface="Trebuchet M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  <a:tabLst/>
                        <a:defRPr/>
                      </a:pP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576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2. Capacity building in research management and administration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Ongoing. UNIBL set up a project management office at the Faculty of Philosophy. UNSA created </a:t>
                      </a: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digital materials for five on-line modules and one study visit to the University of Split which resulted in one joint COST action</a:t>
                      </a:r>
                      <a:endParaRPr sz="1200" b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0000" marR="576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GB" sz="1200" b="0" u="none" strike="noStrike" cap="none">
                          <a:solidFill>
                            <a:srgbClr val="000000"/>
                          </a:solidFill>
                        </a:rPr>
                        <a:t>3. </a:t>
                      </a:r>
                      <a:r>
                        <a:rPr lang="en-GB" sz="1200" b="0" u="none" strike="noStrike" cap="none">
                          <a:solidFill>
                            <a:schemeClr val="dk1"/>
                          </a:solidFill>
                        </a:rPr>
                        <a:t>Capacity building in monitoring and evaluation</a:t>
                      </a:r>
                      <a:endParaRPr sz="12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Concluded. One workshop realised in 2024 by UNIBL mainly attended by the representatives of the Ministry of Science Technology Development and Higher Education of the </a:t>
                      </a:r>
                      <a:r>
                        <a:rPr lang="it-IT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rebuchet MS"/>
                          <a:ea typeface="Trebuchet MS"/>
                          <a:cs typeface="Trebuchet MS"/>
                          <a:sym typeface="Arial"/>
                        </a:rPr>
                        <a:t>of the </a:t>
                      </a:r>
                      <a:r>
                        <a:rPr lang="it-IT" sz="1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rebuchet MS"/>
                          <a:ea typeface="Trebuchet MS"/>
                          <a:cs typeface="Trebuchet MS"/>
                          <a:sym typeface="Arial"/>
                        </a:rPr>
                        <a:t>Republika</a:t>
                      </a:r>
                      <a:r>
                        <a:rPr lang="it-IT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rebuchet MS"/>
                          <a:ea typeface="Trebuchet MS"/>
                          <a:cs typeface="Trebuchet MS"/>
                          <a:sym typeface="Arial"/>
                        </a:rPr>
                        <a:t> </a:t>
                      </a:r>
                      <a:r>
                        <a:rPr lang="it-IT" sz="1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rebuchet MS"/>
                          <a:ea typeface="Trebuchet MS"/>
                          <a:cs typeface="Trebuchet MS"/>
                          <a:sym typeface="Arial"/>
                        </a:rPr>
                        <a:t>Srpska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0000" marR="576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4. </a:t>
                      </a: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Building and strengthening the academia-industry linkages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Concluded.  UNSA organised two-days workshops for the researchers and innovators; provided support to scientific and research incubator 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0000" marR="576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5. Assistance in (co)creating policy documents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Concluded. Seven drafted policy documents by UNSA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0000" marR="576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6. Support to Open Science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Ongoing. UNIBL organised a two-day event for up to 40 participants, lecture, training and two-day workshop on Open Science and IPR; new topic on digital libraries to be implemented in 2025. UNSA enabled open access to journals at the UNSA e-CRIS database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0000" marR="576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7.</a:t>
                      </a: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</a:rPr>
                        <a:t> Support to the development of a Smart Specialisation Strategy.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endParaRPr sz="12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000" marR="90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</a:rPr>
                        <a:t>On hold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0000" marR="576000" marT="36000" marB="36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4E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52" name="Google Shape;852;p35"/>
          <p:cNvSpPr txBox="1"/>
          <p:nvPr/>
        </p:nvSpPr>
        <p:spPr>
          <a:xfrm>
            <a:off x="831245" y="1004964"/>
            <a:ext cx="7075467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Activities in Bosnia and Herzegovina</a:t>
            </a:r>
            <a:endParaRPr sz="32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AC84710A-C33F-AC9E-754C-25BF8613E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90" y="2592857"/>
            <a:ext cx="202979" cy="2029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124B67-CEF0-745A-018D-32E27F8AD3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79282" y="3330215"/>
            <a:ext cx="202979" cy="202979"/>
          </a:xfrm>
          <a:prstGeom prst="rect">
            <a:avLst/>
          </a:prstGeom>
        </p:spPr>
      </p:pic>
      <p:pic>
        <p:nvPicPr>
          <p:cNvPr id="5" name="Immagine 4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E67486FD-1607-C59D-6100-9A9CCD796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90" y="4023856"/>
            <a:ext cx="202979" cy="202979"/>
          </a:xfrm>
          <a:prstGeom prst="rect">
            <a:avLst/>
          </a:prstGeom>
        </p:spPr>
      </p:pic>
      <p:pic>
        <p:nvPicPr>
          <p:cNvPr id="6" name="Immagine 5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FFD8A617-9E91-A5AE-E044-6DB2C315A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90" y="4512680"/>
            <a:ext cx="202979" cy="202979"/>
          </a:xfrm>
          <a:prstGeom prst="rect">
            <a:avLst/>
          </a:prstGeom>
        </p:spPr>
      </p:pic>
      <p:pic>
        <p:nvPicPr>
          <p:cNvPr id="7" name="Immagine 6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5F03F2CD-67FC-1CBF-A091-71B5AAE4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90" y="4871210"/>
            <a:ext cx="202979" cy="2029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ED0350-76EB-7B8B-0D4A-6C1A2CD8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78390" y="5553903"/>
            <a:ext cx="202979" cy="2029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78C8E8C-FAF2-0CA5-F353-C8C4427137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78389" y="6009061"/>
            <a:ext cx="202979" cy="202979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1C65C65B-7521-2B5A-9220-9C69C45A56F8}"/>
              </a:ext>
            </a:extLst>
          </p:cNvPr>
          <p:cNvGrpSpPr/>
          <p:nvPr/>
        </p:nvGrpSpPr>
        <p:grpSpPr>
          <a:xfrm>
            <a:off x="8082798" y="1339609"/>
            <a:ext cx="3797051" cy="284207"/>
            <a:chOff x="7993151" y="1339609"/>
            <a:chExt cx="3797051" cy="284207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44A46F99-8D03-A4D6-1CE9-68812575D3BC}"/>
                </a:ext>
              </a:extLst>
            </p:cNvPr>
            <p:cNvGrpSpPr/>
            <p:nvPr/>
          </p:nvGrpSpPr>
          <p:grpSpPr>
            <a:xfrm>
              <a:off x="7993151" y="1339609"/>
              <a:ext cx="2666686" cy="284207"/>
              <a:chOff x="843799" y="6048779"/>
              <a:chExt cx="2666686" cy="284207"/>
            </a:xfrm>
          </p:grpSpPr>
          <p:pic>
            <p:nvPicPr>
              <p:cNvPr id="8" name="Immagine 7" descr="Immagine che contiene simbolo, Elementi grafici, cerchio, Policromia&#10;&#10;Il contenuto generato dall'IA potrebbe non essere corretto.">
                <a:extLst>
                  <a:ext uri="{FF2B5EF4-FFF2-40B4-BE49-F238E27FC236}">
                    <a16:creationId xmlns:a16="http://schemas.microsoft.com/office/drawing/2014/main" id="{EBC80ED8-50CE-FCAA-2013-2C798D352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3799" y="6085790"/>
                <a:ext cx="202979" cy="202979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E7A00FAB-EE4C-55DD-5A66-3CEC23C5B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177142" y="6089579"/>
                <a:ext cx="202979" cy="202979"/>
              </a:xfrm>
              <a:prstGeom prst="rect">
                <a:avLst/>
              </a:prstGeom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2AFE962-2DF4-6CFF-0067-E7917B15CF58}"/>
                  </a:ext>
                </a:extLst>
              </p:cNvPr>
              <p:cNvSpPr txBox="1"/>
              <p:nvPr/>
            </p:nvSpPr>
            <p:spPr>
              <a:xfrm>
                <a:off x="1046777" y="6055987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2AB673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CONCLUDED</a:t>
                </a:r>
                <a:endParaRPr lang="it-IT" sz="1200" dirty="0">
                  <a:solidFill>
                    <a:srgbClr val="2AB673"/>
                  </a:solidFill>
                </a:endParaRP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D004757-289B-E4FA-896C-CF646226D960}"/>
                  </a:ext>
                </a:extLst>
              </p:cNvPr>
              <p:cNvSpPr txBox="1"/>
              <p:nvPr/>
            </p:nvSpPr>
            <p:spPr>
              <a:xfrm>
                <a:off x="2380120" y="6048779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F7A7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ONGOING</a:t>
                </a:r>
                <a:endParaRPr lang="it-IT" sz="1200" dirty="0">
                  <a:solidFill>
                    <a:srgbClr val="F7A700"/>
                  </a:solidFill>
                </a:endParaRPr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3C3C4CD-F512-DF21-E132-FF6E01160EA4}"/>
                </a:ext>
              </a:extLst>
            </p:cNvPr>
            <p:cNvSpPr txBox="1"/>
            <p:nvPr/>
          </p:nvSpPr>
          <p:spPr>
            <a:xfrm>
              <a:off x="10659837" y="1346817"/>
              <a:ext cx="11303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u="none" strike="noStrike" cap="none" dirty="0">
                  <a:solidFill>
                    <a:srgbClr val="F46E2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ON HOLD</a:t>
              </a:r>
              <a:endParaRPr lang="it-IT" sz="1200" dirty="0">
                <a:solidFill>
                  <a:srgbClr val="F46E23"/>
                </a:solidFill>
              </a:endParaRPr>
            </a:p>
          </p:txBody>
        </p: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A7D82C35-AF38-6E3F-9A41-7E2D11C38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456858" y="1383826"/>
              <a:ext cx="202979" cy="202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1" name="Google Shape;1721;g2a5df3f0c4d_0_436"/>
          <p:cNvGraphicFramePr/>
          <p:nvPr>
            <p:extLst/>
          </p:nvPr>
        </p:nvGraphicFramePr>
        <p:xfrm>
          <a:off x="761400" y="1043280"/>
          <a:ext cx="10522075" cy="640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9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Capacity Building Activities  Bosnia and Herzegovina</a:t>
                      </a:r>
                      <a:r>
                        <a:rPr lang="en-US" sz="1800" b="1" u="none" strike="noStrike" cap="none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- Highlights</a:t>
                      </a:r>
                      <a:r>
                        <a:rPr lang="en-US" sz="1800" b="1" u="none" strike="noStrike" cap="none" baseline="0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from 2024 </a:t>
                      </a:r>
                      <a:endParaRPr sz="18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C9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University of Banja Luka and Sarajevo</a:t>
                      </a:r>
                      <a:endParaRPr sz="1800" b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C94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 descr="https://westernbalkans-infohub.eu/wp-content/uploads/2024/11/Screenshot-2024-11-28-094728.jpg">
            <a:extLst>
              <a:ext uri="{FF2B5EF4-FFF2-40B4-BE49-F238E27FC236}">
                <a16:creationId xmlns:a16="http://schemas.microsoft.com/office/drawing/2014/main" id="{6503B28B-9F8F-4625-854B-C617C853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00" y="2445974"/>
            <a:ext cx="3053654" cy="196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1F3494-31A5-4541-BEE1-4F08DC7C5B9B}"/>
              </a:ext>
            </a:extLst>
          </p:cNvPr>
          <p:cNvSpPr/>
          <p:nvPr/>
        </p:nvSpPr>
        <p:spPr>
          <a:xfrm>
            <a:off x="641995" y="4667656"/>
            <a:ext cx="31730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Open Science and Intellectual Property Protection</a:t>
            </a:r>
            <a:r>
              <a:rPr lang="sr-Latn-RS" sz="1400" dirty="0"/>
              <a:t>, </a:t>
            </a:r>
            <a:endParaRPr lang="en-US" sz="1400" dirty="0"/>
          </a:p>
          <a:p>
            <a:r>
              <a:rPr lang="en-US" sz="1400" dirty="0"/>
              <a:t>UNIBL </a:t>
            </a:r>
            <a:r>
              <a:rPr lang="sr-Latn-RS" sz="1400" dirty="0"/>
              <a:t>2024</a:t>
            </a:r>
          </a:p>
        </p:txBody>
      </p:sp>
      <p:pic>
        <p:nvPicPr>
          <p:cNvPr id="5" name="Picture 2" descr="https://westernbalkans-infohub.eu/wp-content/uploads/2024/12/1000036017.jpg">
            <a:extLst>
              <a:ext uri="{FF2B5EF4-FFF2-40B4-BE49-F238E27FC236}">
                <a16:creationId xmlns:a16="http://schemas.microsoft.com/office/drawing/2014/main" id="{4B43E0B9-92EB-4FB1-AD1D-07436F55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6" y="2445974"/>
            <a:ext cx="3053655" cy="19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0AA592-3F2D-437C-B227-AB3BE7A2D9CA}"/>
              </a:ext>
            </a:extLst>
          </p:cNvPr>
          <p:cNvSpPr/>
          <p:nvPr/>
        </p:nvSpPr>
        <p:spPr>
          <a:xfrm>
            <a:off x="4721257" y="4663212"/>
            <a:ext cx="3138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/>
              <a:t>Workshop on Research-Industry</a:t>
            </a:r>
            <a:endParaRPr lang="en-US" sz="1400" dirty="0"/>
          </a:p>
          <a:p>
            <a:r>
              <a:rPr lang="sr-Latn-RS" sz="1400" dirty="0"/>
              <a:t> Collaboration, </a:t>
            </a:r>
            <a:endParaRPr lang="en-US" sz="1400" dirty="0"/>
          </a:p>
          <a:p>
            <a:r>
              <a:rPr lang="en-US" sz="1400" dirty="0"/>
              <a:t>UNSA, </a:t>
            </a:r>
            <a:r>
              <a:rPr lang="sr-Latn-RS" sz="1400" dirty="0"/>
              <a:t>2024</a:t>
            </a:r>
          </a:p>
        </p:txBody>
      </p:sp>
      <p:pic>
        <p:nvPicPr>
          <p:cNvPr id="7" name="Picture 4" descr="https://westernbalkans-infohub.eu/wp-content/uploads/2024/12/IMG-e442e4566739492f7feb7d0d9cde14f1-V.jpg">
            <a:extLst>
              <a:ext uri="{FF2B5EF4-FFF2-40B4-BE49-F238E27FC236}">
                <a16:creationId xmlns:a16="http://schemas.microsoft.com/office/drawing/2014/main" id="{6D53BDB8-A45C-48DD-A300-38CD39D8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90" y="2423998"/>
            <a:ext cx="2651773" cy="198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05C01F-12CA-4777-9455-C5C25CF8F240}"/>
              </a:ext>
            </a:extLst>
          </p:cNvPr>
          <p:cNvSpPr/>
          <p:nvPr/>
        </p:nvSpPr>
        <p:spPr>
          <a:xfrm>
            <a:off x="8418708" y="4663212"/>
            <a:ext cx="2741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400" dirty="0"/>
              <a:t>Project Management Workshop,</a:t>
            </a:r>
            <a:endParaRPr lang="en-US" sz="1400" dirty="0"/>
          </a:p>
          <a:p>
            <a:r>
              <a:rPr lang="en-US" sz="1400" dirty="0"/>
              <a:t>UNSA </a:t>
            </a:r>
            <a:r>
              <a:rPr lang="sr-Latn-RS" sz="1400" dirty="0"/>
              <a:t>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" name="Google Shape;871;p37"/>
          <p:cNvGraphicFramePr/>
          <p:nvPr>
            <p:extLst/>
          </p:nvPr>
        </p:nvGraphicFramePr>
        <p:xfrm>
          <a:off x="840210" y="1412776"/>
          <a:ext cx="10616400" cy="5155560"/>
        </p:xfrm>
        <a:graphic>
          <a:graphicData uri="http://schemas.openxmlformats.org/drawingml/2006/table">
            <a:tbl>
              <a:tblPr bandCol="1">
                <a:gradFill>
                  <a:gsLst>
                    <a:gs pos="0">
                      <a:srgbClr val="9AEECB"/>
                    </a:gs>
                    <a:gs pos="50000">
                      <a:srgbClr val="8DE4C0"/>
                    </a:gs>
                    <a:gs pos="100000">
                      <a:srgbClr val="78E5BA"/>
                    </a:gs>
                  </a:gsLst>
                  <a:lin ang="5400000" scaled="0"/>
                </a:gradFill>
              </a:tblPr>
              <a:tblGrid>
                <a:gridCol w="6225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1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Capacity Building Activity</a:t>
                      </a:r>
                      <a:endParaRPr sz="12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Status and results in 2024/25</a:t>
                      </a:r>
                      <a:endParaRPr sz="1200" b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1. Training of researchers for preparation of applications and implementing projects in Horizon Europe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Concluded  before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2. Technical Assistance for the Ministry of Education, Science, Technology and Innovation &amp; Nat. Res. Council through inputs for New National Research Programme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Concluded before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3. Support in advancing curricula with thematic priority areas at university level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Concluded. Report on how to advance University curricula, teaching methods and resources on Digital and Green Transition. Short video with key messages was promoted on social media.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4. Support for increasing cooperation between the private sector and R&amp;I institutions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Ongoing. A report with policy recommendations on the Draft Law on Innovations and the Innovation Fund created.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>
                          <a:solidFill>
                            <a:schemeClr val="dk1"/>
                          </a:solidFill>
                        </a:rPr>
                        <a:t>5. Organisation of workshops and provision of methodology guideline for project preparation in light of the EU Economic and Investment Plan for the WB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On hold.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>
                          <a:solidFill>
                            <a:schemeClr val="dk1"/>
                          </a:solidFill>
                        </a:rPr>
                        <a:t>6. Creation of a Coordination Forum of Quadruple Helix to create synergy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On hold.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>
                          <a:solidFill>
                            <a:schemeClr val="dk1"/>
                          </a:solidFill>
                        </a:rPr>
                        <a:t>7. Technical Assistance on Implementation of the WB Green Agenda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Ongoing. Green Talks video series produced; Panel held (40 participants); Circular economy study completed;</a:t>
                      </a:r>
                      <a:endParaRPr b="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Green School (3rd edition) implemented;</a:t>
                      </a:r>
                      <a:endParaRPr b="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dirty="0">
                          <a:solidFill>
                            <a:schemeClr val="dk1"/>
                          </a:solidFill>
                        </a:rPr>
                        <a:t>Approach presented at POLIS University, Tirana</a:t>
                      </a:r>
                      <a:endParaRPr sz="1100" b="0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strike="noStrike">
                          <a:solidFill>
                            <a:schemeClr val="dk1"/>
                          </a:solidFill>
                        </a:rPr>
                        <a:t>8. Monitoring of the implementation of the Digital Agenda</a:t>
                      </a:r>
                      <a:endParaRPr sz="1100" b="0" strike="noStrik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endParaRPr sz="1100" b="0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Ongoing. Report on State of Play regarding Digital Transformation created and promoted.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strike="noStrike" dirty="0">
                          <a:solidFill>
                            <a:schemeClr val="dk1"/>
                          </a:solidFill>
                        </a:rPr>
                        <a:t>9. Technical Assistance for the Ministry of Health</a:t>
                      </a:r>
                      <a:endParaRPr sz="1100" b="0" strike="noStrik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rebuchet MS"/>
                        <a:buNone/>
                      </a:pPr>
                      <a:endParaRPr sz="1100" b="0" strike="noStrik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0" u="none" strike="noStrike" cap="none" dirty="0">
                          <a:solidFill>
                            <a:schemeClr val="dk1"/>
                          </a:solidFill>
                        </a:rPr>
                        <a:t>Concluded. Report “An absent Therapy for Health Financing” on health underfinancing created and widely promoted along with the infographics and videos.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AB673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72" name="Google Shape;872;p37"/>
          <p:cNvSpPr txBox="1">
            <a:spLocks noGrp="1"/>
          </p:cNvSpPr>
          <p:nvPr>
            <p:ph type="title" idx="4294967295"/>
          </p:nvPr>
        </p:nvSpPr>
        <p:spPr>
          <a:xfrm>
            <a:off x="754794" y="952552"/>
            <a:ext cx="10507663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2000" b="1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Activities in Kosovo</a:t>
            </a:r>
            <a:endParaRPr sz="2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C9219D57-4509-4C7D-B8CE-8B89316E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918" y="1981081"/>
            <a:ext cx="202979" cy="2029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3F5F315-2ECE-3789-0D82-4525DB591B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18957" y="4485787"/>
            <a:ext cx="202979" cy="2029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FA1880-3C41-58A4-9AA9-F5B611783D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37776" y="5067732"/>
            <a:ext cx="202979" cy="2029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91C4AC0-C9E3-C5FA-419A-091397E00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37777" y="5649677"/>
            <a:ext cx="202979" cy="202979"/>
          </a:xfrm>
          <a:prstGeom prst="rect">
            <a:avLst/>
          </a:prstGeom>
        </p:spPr>
      </p:pic>
      <p:pic>
        <p:nvPicPr>
          <p:cNvPr id="7" name="Immagine 6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53C1338E-931C-E2DA-658B-468B0707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776" y="6138331"/>
            <a:ext cx="202979" cy="2029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A9032F-F987-E78D-5FC3-C52AEEA6B2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05286" y="4078019"/>
            <a:ext cx="202979" cy="202979"/>
          </a:xfrm>
          <a:prstGeom prst="rect">
            <a:avLst/>
          </a:prstGeom>
        </p:spPr>
      </p:pic>
      <p:pic>
        <p:nvPicPr>
          <p:cNvPr id="9" name="Immagine 8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E2459B7E-8C08-E7A2-18AA-F8F2E5F0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285" y="2480279"/>
            <a:ext cx="202979" cy="202979"/>
          </a:xfrm>
          <a:prstGeom prst="rect">
            <a:avLst/>
          </a:prstGeom>
        </p:spPr>
      </p:pic>
      <p:pic>
        <p:nvPicPr>
          <p:cNvPr id="10" name="Immagine 9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F43E8C8F-2F2B-0B38-6363-3C7879464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285" y="3100494"/>
            <a:ext cx="202979" cy="2029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1633F14-2807-A08E-82F3-BF01648D82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05285" y="3677217"/>
            <a:ext cx="202979" cy="202979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E5FBEF59-D385-45EF-4B12-82E48D07A369}"/>
              </a:ext>
            </a:extLst>
          </p:cNvPr>
          <p:cNvGrpSpPr/>
          <p:nvPr/>
        </p:nvGrpSpPr>
        <p:grpSpPr>
          <a:xfrm>
            <a:off x="7993151" y="1006846"/>
            <a:ext cx="3797051" cy="284207"/>
            <a:chOff x="7993151" y="1339609"/>
            <a:chExt cx="3797051" cy="284207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B24DB201-476E-EA3B-CCDF-28842F9C13B9}"/>
                </a:ext>
              </a:extLst>
            </p:cNvPr>
            <p:cNvGrpSpPr/>
            <p:nvPr/>
          </p:nvGrpSpPr>
          <p:grpSpPr>
            <a:xfrm>
              <a:off x="7993151" y="1339609"/>
              <a:ext cx="2666686" cy="284207"/>
              <a:chOff x="843799" y="6048779"/>
              <a:chExt cx="2666686" cy="284207"/>
            </a:xfrm>
          </p:grpSpPr>
          <p:pic>
            <p:nvPicPr>
              <p:cNvPr id="20" name="Immagine 19" descr="Immagine che contiene simbolo, Elementi grafici, cerchio, Policromia&#10;&#10;Il contenuto generato dall'IA potrebbe non essere corretto.">
                <a:extLst>
                  <a:ext uri="{FF2B5EF4-FFF2-40B4-BE49-F238E27FC236}">
                    <a16:creationId xmlns:a16="http://schemas.microsoft.com/office/drawing/2014/main" id="{54B5AAF9-7A0F-63C1-E773-9D47455A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3799" y="6085790"/>
                <a:ext cx="202979" cy="202979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DD981709-B3DE-F589-C190-2B4B27656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2177142" y="6089579"/>
                <a:ext cx="202979" cy="202979"/>
              </a:xfrm>
              <a:prstGeom prst="rect">
                <a:avLst/>
              </a:prstGeom>
            </p:spPr>
          </p:pic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CC123C4-669D-AA34-19BE-970BFE3B0EEF}"/>
                  </a:ext>
                </a:extLst>
              </p:cNvPr>
              <p:cNvSpPr txBox="1"/>
              <p:nvPr/>
            </p:nvSpPr>
            <p:spPr>
              <a:xfrm>
                <a:off x="1046777" y="6055987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2AB673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CONCLUDED</a:t>
                </a:r>
                <a:endParaRPr lang="it-IT" sz="1200" dirty="0">
                  <a:solidFill>
                    <a:srgbClr val="2AB673"/>
                  </a:solidFill>
                </a:endParaRP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9BBEFBE-4C1B-AF3B-5252-B20D80BE23EC}"/>
                  </a:ext>
                </a:extLst>
              </p:cNvPr>
              <p:cNvSpPr txBox="1"/>
              <p:nvPr/>
            </p:nvSpPr>
            <p:spPr>
              <a:xfrm>
                <a:off x="2380120" y="6048779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F7A7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ONGOING</a:t>
                </a:r>
                <a:endParaRPr lang="it-IT" sz="1200" dirty="0">
                  <a:solidFill>
                    <a:srgbClr val="F7A700"/>
                  </a:solidFill>
                </a:endParaRPr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6D4C49E-6864-D50C-75A5-7812B24EE922}"/>
                </a:ext>
              </a:extLst>
            </p:cNvPr>
            <p:cNvSpPr txBox="1"/>
            <p:nvPr/>
          </p:nvSpPr>
          <p:spPr>
            <a:xfrm>
              <a:off x="10659837" y="1346817"/>
              <a:ext cx="11303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u="none" strike="noStrike" cap="none" dirty="0">
                  <a:solidFill>
                    <a:srgbClr val="F46E2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ON HOLD</a:t>
              </a:r>
              <a:endParaRPr lang="it-IT" sz="1200" dirty="0">
                <a:solidFill>
                  <a:srgbClr val="F46E23"/>
                </a:solidFill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13A7DFCE-0672-EA2E-86DF-75FD98CB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456858" y="1383826"/>
              <a:ext cx="202979" cy="202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5" name="Google Shape;885;p39"/>
          <p:cNvGraphicFramePr/>
          <p:nvPr>
            <p:extLst/>
          </p:nvPr>
        </p:nvGraphicFramePr>
        <p:xfrm>
          <a:off x="919363" y="1987447"/>
          <a:ext cx="10616400" cy="2622010"/>
        </p:xfrm>
        <a:graphic>
          <a:graphicData uri="http://schemas.openxmlformats.org/drawingml/2006/table">
            <a:tbl>
              <a:tblPr>
                <a:solidFill>
                  <a:srgbClr val="FDB040">
                    <a:alpha val="50196"/>
                  </a:srgbClr>
                </a:solidFill>
              </a:tblPr>
              <a:tblGrid>
                <a:gridCol w="56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1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Capacity Building Activity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1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Status and results  in 2024-2025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39600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Training for preparation of applications for Horizon Europe projects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Concluded before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39600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Training for implementing Horizon Europe projects in Montenegro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Concluded before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39600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Training for implementation of circular economy principles in Montenegro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Concluded. Two part training was organised in November and December 2024. 16 participants attended/12 participants completed 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39600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Training to support the development of sustainable agriculture and the food value chain in Montenegro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Ongoing. Three training were organised in 2025 in </a:t>
                      </a:r>
                      <a:r>
                        <a:rPr lang="en-GB" sz="1200" b="0" strike="noStrike" dirty="0" err="1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Berane</a:t>
                      </a: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, </a:t>
                      </a:r>
                      <a:b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</a:br>
                      <a:r>
                        <a:rPr lang="en-GB" sz="1200" b="0" strike="noStrike" dirty="0" err="1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Niksic</a:t>
                      </a: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and </a:t>
                      </a:r>
                      <a:r>
                        <a:rPr lang="en-GB" sz="1200" b="0" strike="noStrike" dirty="0" err="1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Tivat</a:t>
                      </a: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. 22 participants received certification</a:t>
                      </a:r>
                      <a:endParaRPr sz="1200" b="0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39600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A7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6" name="Google Shape;886;p39"/>
          <p:cNvSpPr txBox="1"/>
          <p:nvPr/>
        </p:nvSpPr>
        <p:spPr>
          <a:xfrm>
            <a:off x="840210" y="1012339"/>
            <a:ext cx="10507663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Activities in Montenegro</a:t>
            </a:r>
            <a:endParaRPr sz="32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2917034-BF0A-844E-C804-2B4E10D0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64653" y="4272480"/>
            <a:ext cx="202979" cy="202979"/>
          </a:xfrm>
          <a:prstGeom prst="rect">
            <a:avLst/>
          </a:prstGeom>
        </p:spPr>
      </p:pic>
      <p:pic>
        <p:nvPicPr>
          <p:cNvPr id="3" name="Immagine 2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80EBF525-4E02-9D09-F459-B9D99EAB5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064" y="3527512"/>
            <a:ext cx="202979" cy="202979"/>
          </a:xfrm>
          <a:prstGeom prst="rect">
            <a:avLst/>
          </a:prstGeom>
        </p:spPr>
      </p:pic>
      <p:pic>
        <p:nvPicPr>
          <p:cNvPr id="4" name="Immagine 3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465110C8-450A-63B4-C4E3-9C8C89A1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064" y="2814398"/>
            <a:ext cx="202979" cy="202979"/>
          </a:xfrm>
          <a:prstGeom prst="rect">
            <a:avLst/>
          </a:prstGeom>
        </p:spPr>
      </p:pic>
      <p:pic>
        <p:nvPicPr>
          <p:cNvPr id="5" name="Immagine 4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4C0C1941-1027-238B-6279-A21361E0A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064" y="2435256"/>
            <a:ext cx="202979" cy="20297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A2293879-C7AD-0C11-2D1B-E8D48241216A}"/>
              </a:ext>
            </a:extLst>
          </p:cNvPr>
          <p:cNvGrpSpPr/>
          <p:nvPr/>
        </p:nvGrpSpPr>
        <p:grpSpPr>
          <a:xfrm>
            <a:off x="8118656" y="1339609"/>
            <a:ext cx="3797051" cy="284207"/>
            <a:chOff x="7993151" y="1339609"/>
            <a:chExt cx="3797051" cy="28420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7C9209B9-F6DB-3285-C578-4962C2F52D00}"/>
                </a:ext>
              </a:extLst>
            </p:cNvPr>
            <p:cNvGrpSpPr/>
            <p:nvPr/>
          </p:nvGrpSpPr>
          <p:grpSpPr>
            <a:xfrm>
              <a:off x="7993151" y="1339609"/>
              <a:ext cx="2666686" cy="284207"/>
              <a:chOff x="843799" y="6048779"/>
              <a:chExt cx="2666686" cy="284207"/>
            </a:xfrm>
          </p:grpSpPr>
          <p:pic>
            <p:nvPicPr>
              <p:cNvPr id="16" name="Immagine 15" descr="Immagine che contiene simbolo, Elementi grafici, cerchio, Policromia&#10;&#10;Il contenuto generato dall'IA potrebbe non essere corretto.">
                <a:extLst>
                  <a:ext uri="{FF2B5EF4-FFF2-40B4-BE49-F238E27FC236}">
                    <a16:creationId xmlns:a16="http://schemas.microsoft.com/office/drawing/2014/main" id="{B73F627E-49CB-DE43-C243-96F47E937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3799" y="6085790"/>
                <a:ext cx="202979" cy="202979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9CA111A7-4602-D3E1-D8D9-EFF2CFAEB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2177142" y="6089579"/>
                <a:ext cx="202979" cy="202979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AC0D287-1643-D258-2492-FCC691AB3CAF}"/>
                  </a:ext>
                </a:extLst>
              </p:cNvPr>
              <p:cNvSpPr txBox="1"/>
              <p:nvPr/>
            </p:nvSpPr>
            <p:spPr>
              <a:xfrm>
                <a:off x="1046777" y="6055987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2AB673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CONCLUDED</a:t>
                </a:r>
                <a:endParaRPr lang="it-IT" sz="1200" dirty="0">
                  <a:solidFill>
                    <a:srgbClr val="2AB673"/>
                  </a:solidFill>
                </a:endParaRP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04079C1-669A-031B-78B4-9FB7175E9222}"/>
                  </a:ext>
                </a:extLst>
              </p:cNvPr>
              <p:cNvSpPr txBox="1"/>
              <p:nvPr/>
            </p:nvSpPr>
            <p:spPr>
              <a:xfrm>
                <a:off x="2380120" y="6048779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F7A7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ONGOING</a:t>
                </a:r>
                <a:endParaRPr lang="it-IT" sz="1200" dirty="0">
                  <a:solidFill>
                    <a:srgbClr val="F7A700"/>
                  </a:solidFill>
                </a:endParaRPr>
              </a:p>
            </p:txBody>
          </p: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037D56E-0684-F33E-8B24-66C2C7BD59C7}"/>
                </a:ext>
              </a:extLst>
            </p:cNvPr>
            <p:cNvSpPr txBox="1"/>
            <p:nvPr/>
          </p:nvSpPr>
          <p:spPr>
            <a:xfrm>
              <a:off x="10659837" y="1346817"/>
              <a:ext cx="11303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u="none" strike="noStrike" cap="none" dirty="0">
                  <a:solidFill>
                    <a:srgbClr val="F46E2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ON HOLD</a:t>
              </a:r>
              <a:endParaRPr lang="it-IT" sz="1200" dirty="0">
                <a:solidFill>
                  <a:srgbClr val="F46E23"/>
                </a:solidFill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C423795-364B-C382-6F24-EF369AC13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456858" y="1383826"/>
              <a:ext cx="202979" cy="202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40"/>
          <p:cNvSpPr/>
          <p:nvPr/>
        </p:nvSpPr>
        <p:spPr>
          <a:xfrm>
            <a:off x="771254" y="5873762"/>
            <a:ext cx="762979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Video 1:</a:t>
            </a:r>
            <a:r>
              <a:rPr lang="en-GB" sz="12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 Participants’ impressions from </a:t>
            </a:r>
            <a:r>
              <a:rPr lang="en-GB" sz="1200" dirty="0" err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Berane</a:t>
            </a:r>
            <a:r>
              <a:rPr lang="en-GB" sz="12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: </a:t>
            </a:r>
            <a:r>
              <a:rPr lang="en-GB" sz="1200" u="sng" dirty="0">
                <a:solidFill>
                  <a:srgbClr val="182983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https://youtu.be/GvqiXiMGPYE</a:t>
            </a:r>
            <a:br>
              <a:rPr lang="en-GB" sz="1200" dirty="0">
                <a:solidFill>
                  <a:srgbClr val="66708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Video 2:</a:t>
            </a:r>
            <a:r>
              <a:rPr lang="en-GB" sz="12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 Participants’ impressions from Nikšić: </a:t>
            </a:r>
            <a:r>
              <a:rPr lang="en-GB" sz="1200" u="sng" dirty="0">
                <a:solidFill>
                  <a:srgbClr val="182983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https://youtu.be/bR-6CGLPvuY</a:t>
            </a:r>
            <a:endParaRPr sz="1200" dirty="0">
              <a:solidFill>
                <a:srgbClr val="18298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26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7" name="Google Shape;897;p40"/>
          <p:cNvSpPr/>
          <p:nvPr/>
        </p:nvSpPr>
        <p:spPr>
          <a:xfrm>
            <a:off x="861860" y="1895329"/>
            <a:ext cx="323813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Trainings on </a:t>
            </a:r>
            <a:r>
              <a:rPr lang="en-GB" sz="1200" b="1" dirty="0" err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Sustainabl</a:t>
            </a:r>
            <a:r>
              <a:rPr lang="sr-Latn-RS" sz="12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lang="en-GB" sz="12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Agriculture 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898" name="Google Shape;89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755" y="2288810"/>
            <a:ext cx="4630642" cy="308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9836" y="2288811"/>
            <a:ext cx="4630639" cy="3086322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40"/>
          <p:cNvSpPr/>
          <p:nvPr/>
        </p:nvSpPr>
        <p:spPr>
          <a:xfrm>
            <a:off x="840233" y="5413355"/>
            <a:ext cx="17892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 dirty="0" err="1">
                <a:solidFill>
                  <a:schemeClr val="tx1"/>
                </a:solidFill>
                <a:latin typeface="Trebuchet MS" panose="020B0703020202090204" pitchFamily="34" charset="0"/>
                <a:sym typeface="Arial"/>
              </a:rPr>
              <a:t>Berane</a:t>
            </a:r>
            <a:r>
              <a:rPr lang="en-GB" sz="1200" i="1" dirty="0">
                <a:solidFill>
                  <a:schemeClr val="tx1"/>
                </a:solidFill>
                <a:latin typeface="Trebuchet MS" panose="020B0703020202090204" pitchFamily="34" charset="0"/>
                <a:sym typeface="Arial"/>
              </a:rPr>
              <a:t>, 2025.</a:t>
            </a:r>
            <a:endParaRPr sz="1200" i="1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901" name="Google Shape;901;p40"/>
          <p:cNvSpPr/>
          <p:nvPr/>
        </p:nvSpPr>
        <p:spPr>
          <a:xfrm>
            <a:off x="5490397" y="5420101"/>
            <a:ext cx="125867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 dirty="0">
                <a:solidFill>
                  <a:schemeClr val="tx1"/>
                </a:solidFill>
                <a:latin typeface="Trebuchet MS" panose="020B0703020202090204" pitchFamily="34" charset="0"/>
                <a:sym typeface="Arial"/>
              </a:rPr>
              <a:t>Niksic, 2025.</a:t>
            </a:r>
            <a:endParaRPr sz="1200" i="1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903" name="Google Shape;903;p40"/>
          <p:cNvSpPr txBox="1"/>
          <p:nvPr/>
        </p:nvSpPr>
        <p:spPr>
          <a:xfrm>
            <a:off x="822303" y="1003374"/>
            <a:ext cx="7026333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Highlights from</a:t>
            </a:r>
            <a:r>
              <a:rPr lang="en-GB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sz="3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Montenegro</a:t>
            </a:r>
            <a:r>
              <a:rPr lang="en-GB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32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9" name="Google Shape;909;p41"/>
          <p:cNvGraphicFramePr/>
          <p:nvPr>
            <p:extLst>
              <p:ext uri="{D42A27DB-BD31-4B8C-83A1-F6EECF244321}">
                <p14:modId xmlns:p14="http://schemas.microsoft.com/office/powerpoint/2010/main" val="2899023733"/>
              </p:ext>
            </p:extLst>
          </p:nvPr>
        </p:nvGraphicFramePr>
        <p:xfrm>
          <a:off x="907119" y="1865762"/>
          <a:ext cx="10616400" cy="2932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04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strike="noStrike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Capacity Building Activity</a:t>
                      </a:r>
                      <a:endParaRPr sz="1200" b="0" strike="noStrike" dirty="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strike="noStrike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State of implementation</a:t>
                      </a:r>
                      <a:endParaRPr sz="1200" b="0" strike="noStrike" dirty="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Policy Design, Coordination, Monitoring and Evaluation</a:t>
                      </a:r>
                      <a:endParaRPr sz="1200" b="0" strike="noStrik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endParaRPr sz="1200" b="0" strike="noStrik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Ongoing. Study visit to Oxford</a:t>
                      </a:r>
                      <a:r>
                        <a:rPr lang="sr-Latn-RS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&amp;</a:t>
                      </a:r>
                      <a:r>
                        <a:rPr lang="sr-Latn-RS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London in February 2025, dissemination of the information gathered in </a:t>
                      </a:r>
                      <a:b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</a:b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study visit at series of the meetings with local </a:t>
                      </a:r>
                      <a:r>
                        <a:rPr lang="en-GB" sz="1200" b="0" strike="noStrike" dirty="0" err="1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stakehold</a:t>
                      </a:r>
                      <a:r>
                        <a:rPr lang="sr-Latn-RS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</a:t>
                      </a:r>
                      <a:r>
                        <a:rPr lang="en-GB" sz="1200" b="0" strike="noStrike" dirty="0" err="1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rs</a:t>
                      </a: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.</a:t>
                      </a:r>
                      <a:endParaRPr sz="1200" b="0" dirty="0"/>
                    </a:p>
                  </a:txBody>
                  <a:tcPr marL="91450" marR="36000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Strengthening capacities of the business sector for digital skills and innovations</a:t>
                      </a:r>
                      <a:endParaRPr sz="1200" b="0" dirty="0"/>
                    </a:p>
                  </a:txBody>
                  <a:tcPr marL="91450" marR="9145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Ongoing, not started yet</a:t>
                      </a:r>
                      <a:endParaRPr sz="1200" b="0" dirty="0"/>
                    </a:p>
                  </a:txBody>
                  <a:tcPr marL="91450" marR="36000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Promoting peer learning</a:t>
                      </a:r>
                      <a:r>
                        <a:rPr lang="sr-Latn-RS" sz="1200" b="0" i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&amp;</a:t>
                      </a:r>
                      <a:r>
                        <a:rPr lang="sr-Latn-RS" sz="1200" b="0" i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exchange  of best practices  </a:t>
                      </a: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for </a:t>
                      </a: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  <a:ea typeface="Arial"/>
                          <a:cs typeface="Arial"/>
                          <a:sym typeface="Arial"/>
                        </a:rPr>
                        <a:t>Technology Transfer</a:t>
                      </a: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, </a:t>
                      </a:r>
                      <a:b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</a:b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innovation and twin transition</a:t>
                      </a:r>
                      <a:endParaRPr lang="en-GB"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9145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Ongoing. Preparation for the technology transfer conference</a:t>
                      </a:r>
                      <a:endParaRPr sz="1200" b="0" strike="noStrik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it-IT" sz="1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  <a:ea typeface="Arial"/>
                          <a:cs typeface="Arial"/>
                          <a:sym typeface="Arial"/>
                        </a:rPr>
                        <a:t>Capacity</a:t>
                      </a:r>
                      <a:r>
                        <a:rPr lang="it-IT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  <a:ea typeface="Arial"/>
                          <a:cs typeface="Arial"/>
                          <a:sym typeface="Arial"/>
                        </a:rPr>
                        <a:t> Building</a:t>
                      </a:r>
                      <a:r>
                        <a:rPr lang="en-GB" sz="1200" b="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for FITD representatives for financial instruments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Ongoing, not started yet</a:t>
                      </a:r>
                      <a:endParaRPr sz="1200" b="0" strike="noStrik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Supporting implementation </a:t>
                      </a:r>
                      <a:r>
                        <a:rPr lang="en-GB" sz="1200" b="0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of S3 Action Plan</a:t>
                      </a:r>
                      <a:endParaRPr sz="1200" b="0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strike="noStrik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Ongoing, not started yet</a:t>
                      </a:r>
                      <a:endParaRPr sz="1200" b="0" strike="noStrike" dirty="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90000" marB="900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6E2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08" name="Google Shape;908;p41"/>
          <p:cNvSpPr txBox="1">
            <a:spLocks noGrp="1"/>
          </p:cNvSpPr>
          <p:nvPr>
            <p:ph type="title" idx="4294967295"/>
          </p:nvPr>
        </p:nvSpPr>
        <p:spPr>
          <a:xfrm>
            <a:off x="843348" y="1007690"/>
            <a:ext cx="10507663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Activities in North Macedonia</a:t>
            </a:r>
            <a:endParaRPr sz="32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D5B1C7-C133-AAE5-7941-1405BDFE9F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76044" y="2615633"/>
            <a:ext cx="202979" cy="2029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A29DE9B-98F4-CC11-371E-BFB7CA29F7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76044" y="3230553"/>
            <a:ext cx="202979" cy="2029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5F8E3E7-736C-7B6A-1F92-DA6501B8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76044" y="3704637"/>
            <a:ext cx="202979" cy="2029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00777D-7B71-C0C2-FE44-B6C414AA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76044" y="4144443"/>
            <a:ext cx="202979" cy="2029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7AFE2EF-FF1B-1F37-4CCC-110B2930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76044" y="4471383"/>
            <a:ext cx="202979" cy="20297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E1FD0DB0-395B-7316-8B80-535D686E0F08}"/>
              </a:ext>
            </a:extLst>
          </p:cNvPr>
          <p:cNvGrpSpPr/>
          <p:nvPr/>
        </p:nvGrpSpPr>
        <p:grpSpPr>
          <a:xfrm>
            <a:off x="8091763" y="1447186"/>
            <a:ext cx="3797051" cy="284207"/>
            <a:chOff x="7993151" y="1339609"/>
            <a:chExt cx="3797051" cy="28420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EF9B1D0-88F9-5755-F883-5D9389AA8DA4}"/>
                </a:ext>
              </a:extLst>
            </p:cNvPr>
            <p:cNvGrpSpPr/>
            <p:nvPr/>
          </p:nvGrpSpPr>
          <p:grpSpPr>
            <a:xfrm>
              <a:off x="7993151" y="1339609"/>
              <a:ext cx="2666686" cy="284207"/>
              <a:chOff x="843799" y="6048779"/>
              <a:chExt cx="2666686" cy="284207"/>
            </a:xfrm>
          </p:grpSpPr>
          <p:pic>
            <p:nvPicPr>
              <p:cNvPr id="16" name="Immagine 15" descr="Immagine che contiene simbolo, Elementi grafici, cerchio, Policromia&#10;&#10;Il contenuto generato dall'IA potrebbe non essere corretto.">
                <a:extLst>
                  <a:ext uri="{FF2B5EF4-FFF2-40B4-BE49-F238E27FC236}">
                    <a16:creationId xmlns:a16="http://schemas.microsoft.com/office/drawing/2014/main" id="{28198CCA-5825-DD97-D41E-2C9B93291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3799" y="6085790"/>
                <a:ext cx="202979" cy="202979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7F5CAF0F-D7A6-A162-3527-CD1553F61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2177142" y="6089579"/>
                <a:ext cx="202979" cy="202979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051C476-1FC9-4146-2FDC-1422FFAB0D62}"/>
                  </a:ext>
                </a:extLst>
              </p:cNvPr>
              <p:cNvSpPr txBox="1"/>
              <p:nvPr/>
            </p:nvSpPr>
            <p:spPr>
              <a:xfrm>
                <a:off x="1046777" y="6055987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2AB673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CONCLUDED</a:t>
                </a:r>
                <a:endParaRPr lang="it-IT" sz="1200" dirty="0">
                  <a:solidFill>
                    <a:srgbClr val="2AB673"/>
                  </a:solidFill>
                </a:endParaRP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F06FAEE-6B27-2E73-4AE9-65D16656F60B}"/>
                  </a:ext>
                </a:extLst>
              </p:cNvPr>
              <p:cNvSpPr txBox="1"/>
              <p:nvPr/>
            </p:nvSpPr>
            <p:spPr>
              <a:xfrm>
                <a:off x="2380120" y="6048779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F7A7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ONGOING</a:t>
                </a:r>
                <a:endParaRPr lang="it-IT" sz="1200" dirty="0">
                  <a:solidFill>
                    <a:srgbClr val="F7A700"/>
                  </a:solidFill>
                </a:endParaRPr>
              </a:p>
            </p:txBody>
          </p: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002B2E0-DD64-7D7F-ACBF-8638B7264DF6}"/>
                </a:ext>
              </a:extLst>
            </p:cNvPr>
            <p:cNvSpPr txBox="1"/>
            <p:nvPr/>
          </p:nvSpPr>
          <p:spPr>
            <a:xfrm>
              <a:off x="10659837" y="1346817"/>
              <a:ext cx="11303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u="none" strike="noStrike" cap="none" dirty="0">
                  <a:solidFill>
                    <a:srgbClr val="F46E2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ON HOLD</a:t>
              </a:r>
              <a:endParaRPr lang="it-IT" sz="1200" dirty="0">
                <a:solidFill>
                  <a:srgbClr val="F46E23"/>
                </a:solidFill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67D9BE9-E172-6796-BFF4-F0644D1A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456858" y="1383826"/>
              <a:ext cx="202979" cy="202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42"/>
          <p:cNvSpPr/>
          <p:nvPr/>
        </p:nvSpPr>
        <p:spPr>
          <a:xfrm>
            <a:off x="2499510" y="4987703"/>
            <a:ext cx="4730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5" name="Google Shape;915;p42"/>
          <p:cNvSpPr/>
          <p:nvPr/>
        </p:nvSpPr>
        <p:spPr>
          <a:xfrm>
            <a:off x="840210" y="1823940"/>
            <a:ext cx="28224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Study visit to Oxford &amp; London </a:t>
            </a:r>
            <a:endParaRPr sz="1200" dirty="0"/>
          </a:p>
        </p:txBody>
      </p:sp>
      <p:pic>
        <p:nvPicPr>
          <p:cNvPr id="916" name="Google Shape;91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210" y="2540785"/>
            <a:ext cx="2551839" cy="310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8404" y="2555331"/>
            <a:ext cx="4403807" cy="310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4810" y="2555332"/>
            <a:ext cx="2628568" cy="3088188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42"/>
          <p:cNvSpPr/>
          <p:nvPr/>
        </p:nvSpPr>
        <p:spPr>
          <a:xfrm>
            <a:off x="840210" y="2072642"/>
            <a:ext cx="75665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MIR Foundation’s UK Peer-Learning Study Visit: Driving Innovation &amp; Sustainability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0" name="Google Shape;920;p42"/>
          <p:cNvSpPr/>
          <p:nvPr/>
        </p:nvSpPr>
        <p:spPr>
          <a:xfrm>
            <a:off x="863129" y="5816713"/>
            <a:ext cx="250789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John Henry Brookes Building, Oxford</a:t>
            </a:r>
            <a:endParaRPr sz="1000" i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1" name="Google Shape;921;p42"/>
          <p:cNvSpPr/>
          <p:nvPr/>
        </p:nvSpPr>
        <p:spPr>
          <a:xfrm>
            <a:off x="3833618" y="5816713"/>
            <a:ext cx="442859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Fashion Source Fair 2025, exploring sustainable textiles, circular fashion, biomaterials, and innovation in textile production—an essential focus of the Macedonian Smart Specialisation Strategy (S3), London</a:t>
            </a:r>
            <a:endParaRPr sz="1000" i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2" name="Google Shape;922;p42"/>
          <p:cNvSpPr/>
          <p:nvPr/>
        </p:nvSpPr>
        <p:spPr>
          <a:xfrm>
            <a:off x="8724810" y="5816712"/>
            <a:ext cx="1137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BioInnovation</a:t>
            </a:r>
            <a:r>
              <a:rPr lang="en-GB" sz="1000" i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Hub</a:t>
            </a:r>
            <a:endParaRPr sz="1000" i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3" name="Google Shape;923;p42"/>
          <p:cNvSpPr txBox="1"/>
          <p:nvPr/>
        </p:nvSpPr>
        <p:spPr>
          <a:xfrm>
            <a:off x="818820" y="1010874"/>
            <a:ext cx="10507663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Highlights from</a:t>
            </a:r>
            <a:r>
              <a:rPr lang="en-GB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North Macedonia</a:t>
            </a:r>
            <a:endParaRPr sz="3200" b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3"/>
          <p:cNvSpPr txBox="1">
            <a:spLocks noGrp="1"/>
          </p:cNvSpPr>
          <p:nvPr>
            <p:ph type="title" idx="4294967295"/>
          </p:nvPr>
        </p:nvSpPr>
        <p:spPr>
          <a:xfrm>
            <a:off x="835684" y="1002090"/>
            <a:ext cx="10512425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3200" b="1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Activities in Serbia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930" name="Google Shape;930;p43"/>
          <p:cNvGraphicFramePr/>
          <p:nvPr>
            <p:extLst/>
          </p:nvPr>
        </p:nvGraphicFramePr>
        <p:xfrm>
          <a:off x="923192" y="1884690"/>
          <a:ext cx="10616400" cy="4365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03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2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FFFFFF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Capacity Building Activity</a:t>
                      </a:r>
                      <a:endParaRPr sz="1200">
                        <a:latin typeface="Trebuchet MS" panose="020B0703020202090204" pitchFamily="34" charset="0"/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Status and results in 2024-2025</a:t>
                      </a:r>
                      <a:endParaRPr sz="1200" dirty="0"/>
                    </a:p>
                  </a:txBody>
                  <a:tcPr marL="91450" marR="91450" marT="45725" marB="45725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rgbClr val="FFFFFF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Strengthening the capacity of the business sector for digital skills</a:t>
                      </a:r>
                      <a:endParaRPr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rgbClr val="FFFFFF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Concluded before</a:t>
                      </a:r>
                      <a:endParaRPr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36000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rgbClr val="FFFFFF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Green Transformation: </a:t>
                      </a:r>
                      <a:br>
                        <a:rPr lang="en-GB" sz="1200" b="0" i="0" u="none" strike="noStrike" cap="none" dirty="0">
                          <a:solidFill>
                            <a:srgbClr val="FFFFFF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</a:br>
                      <a:r>
                        <a:rPr lang="en-GB" sz="1200" b="0" i="0" u="none" strike="noStrike" cap="none" dirty="0">
                          <a:solidFill>
                            <a:srgbClr val="FFFFFF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New skills required to master the green transition</a:t>
                      </a:r>
                      <a:endParaRPr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rgbClr val="FFFFFF"/>
                          </a:solidFill>
                          <a:latin typeface="Trebuchet MS" panose="020B0703020202090204" pitchFamily="34" charset="0"/>
                          <a:ea typeface="Trebuchet MS"/>
                          <a:cs typeface="Trebuchet MS"/>
                          <a:sym typeface="Trebuchet MS"/>
                        </a:rPr>
                        <a:t>Concluded before</a:t>
                      </a:r>
                      <a:endParaRPr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36000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1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chemeClr val="lt1"/>
                          </a:solidFill>
                          <a:latin typeface="Trebuchet MS" panose="020B0703020202090204" pitchFamily="34" charset="0"/>
                          <a:ea typeface="Arial"/>
                          <a:cs typeface="Arial"/>
                          <a:sym typeface="Arial"/>
                        </a:rPr>
                        <a:t>Green Transition (advanced level)</a:t>
                      </a:r>
                      <a:endParaRPr sz="1200" b="0" i="1" u="none" strike="noStrike" cap="none" dirty="0">
                        <a:solidFill>
                          <a:schemeClr val="lt1"/>
                        </a:solidFill>
                        <a:latin typeface="Trebuchet MS" panose="020B070302020209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chemeClr val="lt1"/>
                          </a:solidFill>
                          <a:latin typeface="Trebuchet MS" panose="020B0703020202090204" pitchFamily="34" charset="0"/>
                          <a:ea typeface="Arial"/>
                          <a:cs typeface="Arial"/>
                          <a:sym typeface="Arial"/>
                        </a:rPr>
                        <a:t>Concluded. </a:t>
                      </a:r>
                      <a:r>
                        <a:rPr lang="en-GB" sz="1200" b="0" dirty="0">
                          <a:solidFill>
                            <a:schemeClr val="lt1"/>
                          </a:solidFill>
                          <a:latin typeface="Trebuchet MS" panose="020B0703020202090204" pitchFamily="34" charset="0"/>
                        </a:rPr>
                        <a:t>Five  workshops were held, engaging 83 participants from diverse sectors.</a:t>
                      </a:r>
                      <a:endParaRPr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36000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chemeClr val="lt1"/>
                          </a:solidFill>
                          <a:latin typeface="Trebuchet MS" panose="020B0703020202090204" pitchFamily="34" charset="0"/>
                          <a:ea typeface="Arial"/>
                          <a:cs typeface="Arial"/>
                          <a:sym typeface="Arial"/>
                        </a:rPr>
                        <a:t>Training sessions on programme evaluation: evaluation practices in policies and programmes </a:t>
                      </a:r>
                      <a:endParaRPr sz="1200" b="0" dirty="0">
                        <a:solidFill>
                          <a:schemeClr val="lt1"/>
                        </a:solidFill>
                        <a:latin typeface="Trebuchet MS" panose="020B070302020209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Trebuchet MS"/>
                        <a:buNone/>
                      </a:pPr>
                      <a:endParaRPr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lt1"/>
                          </a:solidFill>
                          <a:latin typeface="Trebuchet MS" panose="020B0703020202090204" pitchFamily="34" charset="0"/>
                        </a:rPr>
                        <a:t>Ongoing. Five workshops across Serbia engaged 52 representatives from the private, academic and public sectors.</a:t>
                      </a:r>
                      <a:endParaRPr sz="1200" b="0" dirty="0">
                        <a:latin typeface="Trebuchet MS" panose="020B0703020202090204" pitchFamily="34" charset="0"/>
                      </a:endParaRPr>
                    </a:p>
                  </a:txBody>
                  <a:tcPr marL="91450" marR="36000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298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31" name="Google Shape;931;p43"/>
          <p:cNvSpPr txBox="1"/>
          <p:nvPr/>
        </p:nvSpPr>
        <p:spPr>
          <a:xfrm>
            <a:off x="3629827" y="3329942"/>
            <a:ext cx="3936381" cy="1200288"/>
          </a:xfrm>
          <a:prstGeom prst="rect">
            <a:avLst/>
          </a:prstGeom>
          <a:solidFill>
            <a:srgbClr val="182983">
              <a:alpha val="1372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Video about the methodology of the workshop  </a:t>
            </a:r>
            <a:r>
              <a:rPr lang="en-GB" sz="1200" u="sng" dirty="0">
                <a:solidFill>
                  <a:srgbClr val="182983"/>
                </a:solidFill>
                <a:latin typeface="Trebuchet MS" panose="020B070302020209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https://www.youtube.com/watch?v=qKrYP4Cy_24</a:t>
            </a:r>
            <a:r>
              <a:rPr lang="en-GB" sz="1200" dirty="0">
                <a:solidFill>
                  <a:srgbClr val="182983"/>
                </a:solidFill>
                <a:latin typeface="Trebuchet MS" panose="020B0703020202090204" pitchFamily="34" charset="0"/>
                <a:sym typeface="Arial"/>
              </a:rPr>
              <a:t> </a:t>
            </a:r>
            <a:endParaRPr sz="1200" dirty="0">
              <a:solidFill>
                <a:srgbClr val="182983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algn="l" rtl="0"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algn="l" rtl="0">
              <a:spcBef>
                <a:spcPts val="26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Link to the video with the testimonials of the companies </a:t>
            </a:r>
            <a:r>
              <a:rPr lang="en-GB" sz="1200" u="sng" dirty="0">
                <a:solidFill>
                  <a:srgbClr val="182983"/>
                </a:solidFill>
                <a:latin typeface="Trebuchet MS" panose="020B070302020209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https://www.youtube.com/watch?v=CdVHfTA4tRw</a:t>
            </a:r>
            <a:r>
              <a:rPr lang="en-GB" sz="1200" dirty="0">
                <a:solidFill>
                  <a:srgbClr val="182983"/>
                </a:solidFill>
                <a:latin typeface="Trebuchet MS" panose="020B0703020202090204" pitchFamily="34" charset="0"/>
                <a:sym typeface="Arial"/>
              </a:rPr>
              <a:t> </a:t>
            </a:r>
            <a:endParaRPr sz="1200" dirty="0">
              <a:solidFill>
                <a:srgbClr val="182983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5FB3F92-017D-BA2A-C167-608B7A437B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75608" y="5376303"/>
            <a:ext cx="202979" cy="202979"/>
          </a:xfrm>
          <a:prstGeom prst="rect">
            <a:avLst/>
          </a:prstGeom>
        </p:spPr>
      </p:pic>
      <p:pic>
        <p:nvPicPr>
          <p:cNvPr id="3" name="Immagine 2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CE6D66CB-3615-E803-AE35-3167C9707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5609" y="2289431"/>
            <a:ext cx="202979" cy="202979"/>
          </a:xfrm>
          <a:prstGeom prst="rect">
            <a:avLst/>
          </a:prstGeom>
        </p:spPr>
      </p:pic>
      <p:pic>
        <p:nvPicPr>
          <p:cNvPr id="4" name="Immagine 3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44846334-ECDA-8748-5C8A-E5C149C1E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5608" y="2748126"/>
            <a:ext cx="202979" cy="202979"/>
          </a:xfrm>
          <a:prstGeom prst="rect">
            <a:avLst/>
          </a:prstGeom>
        </p:spPr>
      </p:pic>
      <p:pic>
        <p:nvPicPr>
          <p:cNvPr id="5" name="Immagine 4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F7745ACD-9DB8-66EA-EBAA-247F1417D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5608" y="3828597"/>
            <a:ext cx="202979" cy="20297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12E8F2D8-184C-50EC-E9BC-17DDB550E716}"/>
              </a:ext>
            </a:extLst>
          </p:cNvPr>
          <p:cNvGrpSpPr/>
          <p:nvPr/>
        </p:nvGrpSpPr>
        <p:grpSpPr>
          <a:xfrm>
            <a:off x="8091763" y="1447186"/>
            <a:ext cx="3797051" cy="284207"/>
            <a:chOff x="7993151" y="1339609"/>
            <a:chExt cx="3797051" cy="28420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E2D993C3-5FB8-FB91-6685-1FAA8FB0C598}"/>
                </a:ext>
              </a:extLst>
            </p:cNvPr>
            <p:cNvGrpSpPr/>
            <p:nvPr/>
          </p:nvGrpSpPr>
          <p:grpSpPr>
            <a:xfrm>
              <a:off x="7993151" y="1339609"/>
              <a:ext cx="2666686" cy="284207"/>
              <a:chOff x="843799" y="6048779"/>
              <a:chExt cx="2666686" cy="284207"/>
            </a:xfrm>
          </p:grpSpPr>
          <p:pic>
            <p:nvPicPr>
              <p:cNvPr id="16" name="Immagine 15" descr="Immagine che contiene simbolo, Elementi grafici, cerchio, Policromia&#10;&#10;Il contenuto generato dall'IA potrebbe non essere corretto.">
                <a:extLst>
                  <a:ext uri="{FF2B5EF4-FFF2-40B4-BE49-F238E27FC236}">
                    <a16:creationId xmlns:a16="http://schemas.microsoft.com/office/drawing/2014/main" id="{DB24FA95-FA27-837D-7F0D-735F4CA4C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799" y="6085790"/>
                <a:ext cx="202979" cy="202979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9BF26D65-88D5-93E7-6DB7-A041DF266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2177142" y="6089579"/>
                <a:ext cx="202979" cy="202979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695B188-E4AD-D034-CE3A-B6D09A4102F9}"/>
                  </a:ext>
                </a:extLst>
              </p:cNvPr>
              <p:cNvSpPr txBox="1"/>
              <p:nvPr/>
            </p:nvSpPr>
            <p:spPr>
              <a:xfrm>
                <a:off x="1046777" y="6055987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2AB673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CONCLUDED</a:t>
                </a:r>
                <a:endParaRPr lang="it-IT" sz="1200" dirty="0">
                  <a:solidFill>
                    <a:srgbClr val="2AB673"/>
                  </a:solidFill>
                </a:endParaRP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DDA6BC3-2592-406D-712D-46B2C3ED7C1A}"/>
                  </a:ext>
                </a:extLst>
              </p:cNvPr>
              <p:cNvSpPr txBox="1"/>
              <p:nvPr/>
            </p:nvSpPr>
            <p:spPr>
              <a:xfrm>
                <a:off x="2380120" y="6048779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F7A7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ONGOING</a:t>
                </a:r>
                <a:endParaRPr lang="it-IT" sz="1200" dirty="0">
                  <a:solidFill>
                    <a:srgbClr val="F7A700"/>
                  </a:solidFill>
                </a:endParaRPr>
              </a:p>
            </p:txBody>
          </p: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AFED8CB-23E1-18A9-2A06-510D5C9EBD32}"/>
                </a:ext>
              </a:extLst>
            </p:cNvPr>
            <p:cNvSpPr txBox="1"/>
            <p:nvPr/>
          </p:nvSpPr>
          <p:spPr>
            <a:xfrm>
              <a:off x="10659837" y="1346817"/>
              <a:ext cx="11303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u="none" strike="noStrike" cap="none" dirty="0">
                  <a:solidFill>
                    <a:srgbClr val="F46E2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ON HOLD</a:t>
              </a:r>
              <a:endParaRPr lang="it-IT" sz="1200" dirty="0">
                <a:solidFill>
                  <a:srgbClr val="F46E23"/>
                </a:solidFill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B7E1E9E-EE0E-4F39-002A-456E85761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0456858" y="1383826"/>
              <a:ext cx="202979" cy="202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44" descr="https://westernbalkans-infohub.eu/wp-content/uploads/2024/12/Workshop-Valjevo-2048x1159.jpg"/>
          <p:cNvPicPr preferRelativeResize="0"/>
          <p:nvPr/>
        </p:nvPicPr>
        <p:blipFill rotWithShape="1">
          <a:blip r:embed="rId3">
            <a:alphaModFix/>
          </a:blip>
          <a:srcRect b="2701"/>
          <a:stretch/>
        </p:blipFill>
        <p:spPr>
          <a:xfrm>
            <a:off x="8935524" y="2327166"/>
            <a:ext cx="2527562" cy="142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036" y="4452494"/>
            <a:ext cx="2481764" cy="1310681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44"/>
          <p:cNvSpPr/>
          <p:nvPr/>
        </p:nvSpPr>
        <p:spPr>
          <a:xfrm>
            <a:off x="827677" y="4007822"/>
            <a:ext cx="67295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rebuchet MS" panose="020B0703020202090204" pitchFamily="34" charset="0"/>
                <a:sym typeface="Arial"/>
              </a:rPr>
              <a:t>Monitoring &amp; Evaluation </a:t>
            </a:r>
            <a:r>
              <a:rPr lang="en-GB" sz="12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(Belgrade &amp; Novi Sad – 2024; Nis &amp; Kragujevac – 2025)</a:t>
            </a:r>
            <a:endParaRPr sz="1200" dirty="0">
              <a:solidFill>
                <a:schemeClr val="dk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939" name="Google Shape;939;p44"/>
          <p:cNvSpPr/>
          <p:nvPr/>
        </p:nvSpPr>
        <p:spPr>
          <a:xfrm>
            <a:off x="814288" y="1819633"/>
            <a:ext cx="62522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Green Transition </a:t>
            </a:r>
            <a:r>
              <a:rPr lang="en-GB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(Belgrade, Nis, Cacak, </a:t>
            </a:r>
            <a:r>
              <a:rPr lang="en-GB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Krusevac</a:t>
            </a:r>
            <a:r>
              <a:rPr lang="en-GB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Valjevo – 2024)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40" name="Google Shape;940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6800" y="4450140"/>
            <a:ext cx="1740490" cy="1305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1" name="Google Shape;941;p44"/>
          <p:cNvGrpSpPr/>
          <p:nvPr/>
        </p:nvGrpSpPr>
        <p:grpSpPr>
          <a:xfrm>
            <a:off x="923776" y="2335367"/>
            <a:ext cx="8047608" cy="1414362"/>
            <a:chOff x="952541" y="1958575"/>
            <a:chExt cx="9209581" cy="1618579"/>
          </a:xfrm>
        </p:grpSpPr>
        <p:pic>
          <p:nvPicPr>
            <p:cNvPr id="943" name="Google Shape;943;p44"/>
            <p:cNvPicPr preferRelativeResize="0"/>
            <p:nvPr/>
          </p:nvPicPr>
          <p:blipFill rotWithShape="1">
            <a:blip r:embed="rId6">
              <a:alphaModFix/>
            </a:blip>
            <a:srcRect t="7466" b="11874"/>
            <a:stretch/>
          </p:blipFill>
          <p:spPr>
            <a:xfrm>
              <a:off x="6459559" y="1958575"/>
              <a:ext cx="3702563" cy="161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44"/>
            <p:cNvPicPr preferRelativeResize="0"/>
            <p:nvPr/>
          </p:nvPicPr>
          <p:blipFill rotWithShape="1">
            <a:blip r:embed="rId7">
              <a:alphaModFix/>
            </a:blip>
            <a:srcRect t="2030" r="16044"/>
            <a:stretch/>
          </p:blipFill>
          <p:spPr>
            <a:xfrm>
              <a:off x="952541" y="1958575"/>
              <a:ext cx="2429164" cy="1595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44"/>
            <p:cNvPicPr preferRelativeResize="0"/>
            <p:nvPr/>
          </p:nvPicPr>
          <p:blipFill rotWithShape="1">
            <a:blip r:embed="rId8">
              <a:alphaModFix/>
            </a:blip>
            <a:srcRect t="32854" r="6709"/>
            <a:stretch/>
          </p:blipFill>
          <p:spPr>
            <a:xfrm>
              <a:off x="3381705" y="1958575"/>
              <a:ext cx="3077853" cy="16076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7" name="Google Shape;947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47290" y="4462083"/>
            <a:ext cx="1714389" cy="128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62163" y="4462083"/>
            <a:ext cx="1714389" cy="12857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86;p39">
            <a:extLst>
              <a:ext uri="{FF2B5EF4-FFF2-40B4-BE49-F238E27FC236}">
                <a16:creationId xmlns:a16="http://schemas.microsoft.com/office/drawing/2014/main" id="{0C4ECB5C-7283-FED0-54E1-973744938419}"/>
              </a:ext>
            </a:extLst>
          </p:cNvPr>
          <p:cNvSpPr txBox="1"/>
          <p:nvPr/>
        </p:nvSpPr>
        <p:spPr>
          <a:xfrm>
            <a:off x="840211" y="1021304"/>
            <a:ext cx="5004777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Highlights from Serbia</a:t>
            </a:r>
            <a:endParaRPr sz="32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5"/>
          <p:cNvSpPr txBox="1">
            <a:spLocks noGrp="1"/>
          </p:cNvSpPr>
          <p:nvPr>
            <p:ph type="body" idx="4294967295"/>
          </p:nvPr>
        </p:nvSpPr>
        <p:spPr>
          <a:xfrm>
            <a:off x="971548" y="2109226"/>
            <a:ext cx="6114342" cy="449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Trebuchet MS"/>
                <a:ea typeface="Trebuchet MS"/>
                <a:cs typeface="Trebuchet MS"/>
                <a:sym typeface="Trebuchet MS"/>
              </a:rPr>
              <a:t>Peer-Learning Webinars</a:t>
            </a:r>
            <a:endParaRPr sz="1800" dirty="0"/>
          </a:p>
          <a:p>
            <a:pPr marL="342900" lvl="0" indent="-342900" algn="l" rtl="0">
              <a:spcBef>
                <a:spcPts val="26"/>
              </a:spcBef>
              <a:spcAft>
                <a:spcPts val="0"/>
              </a:spcAft>
              <a:buNone/>
            </a:pPr>
            <a:endParaRPr sz="12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514350" lvl="0" indent="-285750" algn="l" rtl="0">
              <a:spcBef>
                <a:spcPts val="26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200" b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Focused on topics where partners performed best</a:t>
            </a:r>
            <a:endParaRPr lang="en-GB" sz="1200" b="0" dirty="0">
              <a:ea typeface="Trebuchet MS"/>
              <a:cs typeface="Trebuchet MS"/>
              <a:sym typeface="Trebuchet MS"/>
            </a:endParaRPr>
          </a:p>
          <a:p>
            <a:pPr marL="514350" lvl="0" indent="-285750" algn="l" rtl="0">
              <a:spcBef>
                <a:spcPts val="26"/>
              </a:spcBef>
              <a:spcAft>
                <a:spcPts val="0"/>
              </a:spcAft>
              <a:buSzPts val="1600"/>
              <a:buFont typeface="Arial"/>
              <a:buChar char="•"/>
            </a:pPr>
            <a:endParaRPr lang="en-GB" sz="1200" b="0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  <a:p>
            <a:pPr marL="514350" lvl="0" indent="-285750" algn="l" rtl="0">
              <a:spcBef>
                <a:spcPts val="26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it-IT" sz="1200" b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6 </a:t>
            </a:r>
            <a:r>
              <a:rPr lang="it-IT" sz="1200" b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webinars</a:t>
            </a:r>
            <a:r>
              <a:rPr lang="it-IT" sz="1200" b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one per task / WB economy</a:t>
            </a:r>
          </a:p>
          <a:p>
            <a:pPr marL="228600" lvl="0" indent="0" algn="l" rtl="0">
              <a:spcBef>
                <a:spcPts val="26"/>
              </a:spcBef>
              <a:spcAft>
                <a:spcPts val="0"/>
              </a:spcAft>
              <a:buNone/>
            </a:pPr>
            <a:endParaRPr sz="1200" b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14350" indent="-285750">
              <a:spcBef>
                <a:spcPts val="26"/>
              </a:spcBef>
              <a:buSzPts val="1600"/>
              <a:buFont typeface="Arial"/>
              <a:buChar char="•"/>
            </a:pPr>
            <a:r>
              <a:rPr lang="en-GB" sz="1200" b="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1 </a:t>
            </a:r>
            <a:r>
              <a:rPr lang="it-IT" sz="1200" b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 </a:t>
            </a:r>
            <a:r>
              <a:rPr lang="it-IT" sz="1200" b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completed</a:t>
            </a:r>
            <a:r>
              <a:rPr lang="it-IT" sz="1200" b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(Serbia, Task 3.6), </a:t>
            </a:r>
            <a:r>
              <a:rPr lang="it-IT" sz="1200" b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others</a:t>
            </a:r>
            <a:r>
              <a:rPr lang="it-IT" sz="1200" b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it-IT" sz="1200" b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planned</a:t>
            </a:r>
            <a:r>
              <a:rPr lang="it-IT" sz="1200" b="0" dirty="0">
                <a:latin typeface="Trebuchet MS" panose="020B0703020202090204" pitchFamily="34" charset="0"/>
              </a:rPr>
              <a:t> </a:t>
            </a:r>
            <a:r>
              <a:rPr lang="en-GB" sz="1200" b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for May, June, July, and September</a:t>
            </a:r>
          </a:p>
          <a:p>
            <a:pPr marL="228600" indent="0">
              <a:spcBef>
                <a:spcPts val="26"/>
              </a:spcBef>
              <a:buSzPts val="1600"/>
              <a:buNone/>
            </a:pPr>
            <a:endParaRPr lang="sr-Latn-RS" sz="1200" dirty="0">
              <a:solidFill>
                <a:schemeClr val="dk1"/>
              </a:solidFill>
            </a:endParaRPr>
          </a:p>
          <a:p>
            <a:pPr marL="228600" indent="0">
              <a:spcBef>
                <a:spcPts val="26"/>
              </a:spcBef>
              <a:buSzPts val="1600"/>
              <a:buNone/>
            </a:pPr>
            <a:r>
              <a:rPr lang="en-GB" sz="1200" b="0" dirty="0">
                <a:solidFill>
                  <a:schemeClr val="dk1"/>
                </a:solidFill>
              </a:rPr>
              <a:t>TOPICS: </a:t>
            </a:r>
          </a:p>
          <a:p>
            <a:pPr marL="514350" indent="-285750">
              <a:spcBef>
                <a:spcPts val="26"/>
              </a:spcBef>
              <a:buSzPts val="1600"/>
              <a:buFont typeface="Arial"/>
              <a:buChar char="•"/>
            </a:pPr>
            <a:endParaRPr lang="en-GB" sz="1200" b="0" dirty="0">
              <a:solidFill>
                <a:schemeClr val="dk1"/>
              </a:solidFill>
            </a:endParaRPr>
          </a:p>
          <a:p>
            <a:pPr>
              <a:spcBef>
                <a:spcPts val="26"/>
              </a:spcBef>
              <a:buSzPts val="1600"/>
              <a:buAutoNum type="arabicParenR"/>
            </a:pPr>
            <a:r>
              <a:rPr lang="en-GB" sz="1200" dirty="0"/>
              <a:t>Strengthening SMEs for the Twin Transition through Capacity Building Activities (IMP)</a:t>
            </a:r>
          </a:p>
          <a:p>
            <a:pPr>
              <a:spcBef>
                <a:spcPts val="26"/>
              </a:spcBef>
              <a:buSzPts val="1600"/>
              <a:buAutoNum type="arabicParenR"/>
            </a:pPr>
            <a:r>
              <a:rPr lang="en-US" sz="1200" dirty="0"/>
              <a:t>Open Science &amp; IPR (UNIVL &amp; UNSA)</a:t>
            </a:r>
            <a:endParaRPr lang="sr-Latn-RS" sz="1200" dirty="0"/>
          </a:p>
          <a:p>
            <a:pPr>
              <a:spcBef>
                <a:spcPts val="26"/>
              </a:spcBef>
              <a:buSzPts val="1600"/>
              <a:buAutoNum type="arabicParenR"/>
            </a:pPr>
            <a:r>
              <a:rPr lang="en-US" sz="1200" dirty="0"/>
              <a:t>Preparing Applications for Horizon Europe Projects (RIINVEST)</a:t>
            </a:r>
            <a:endParaRPr lang="sr-Latn-RS" sz="1200" dirty="0"/>
          </a:p>
          <a:p>
            <a:pPr>
              <a:spcBef>
                <a:spcPts val="26"/>
              </a:spcBef>
              <a:buSzPts val="1600"/>
              <a:buAutoNum type="arabicParenR"/>
            </a:pPr>
            <a:r>
              <a:rPr lang="en-US" sz="1200" dirty="0"/>
              <a:t>Circular/Green Economy (STP-MNE) </a:t>
            </a:r>
            <a:endParaRPr lang="sr-Latn-RS" sz="1200" dirty="0"/>
          </a:p>
          <a:p>
            <a:pPr>
              <a:spcBef>
                <a:spcPts val="26"/>
              </a:spcBef>
              <a:buSzPts val="1600"/>
              <a:buAutoNum type="arabicParenR"/>
            </a:pPr>
            <a:r>
              <a:rPr lang="en-US" sz="1200" dirty="0"/>
              <a:t>GEP Development (NASRI)</a:t>
            </a:r>
            <a:endParaRPr lang="sr-Latn-RS" sz="1200" dirty="0"/>
          </a:p>
          <a:p>
            <a:pPr>
              <a:spcBef>
                <a:spcPts val="26"/>
              </a:spcBef>
              <a:buSzPts val="1600"/>
              <a:buAutoNum type="arabicParenR"/>
            </a:pPr>
            <a:r>
              <a:rPr lang="en-US" sz="1200" dirty="0"/>
              <a:t>Training on Policy Design, Coordination, and M&amp;E (FITD &amp; MIR)</a:t>
            </a:r>
            <a:endParaRPr lang="en-GB" sz="1200" b="1" dirty="0"/>
          </a:p>
          <a:p>
            <a:pPr marL="228600" lvl="0" indent="0" algn="l" rtl="0">
              <a:spcBef>
                <a:spcPts val="26"/>
              </a:spcBef>
              <a:spcAft>
                <a:spcPts val="0"/>
              </a:spcAft>
              <a:buSzPts val="1600"/>
            </a:pPr>
            <a:endParaRPr sz="1200" dirty="0"/>
          </a:p>
          <a:p>
            <a:pPr marL="342900" lvl="0" indent="-342900" algn="l" rtl="0">
              <a:spcBef>
                <a:spcPts val="26"/>
              </a:spcBef>
              <a:spcAft>
                <a:spcPts val="0"/>
              </a:spcAft>
              <a:buNone/>
            </a:pPr>
            <a:endParaRPr sz="1200" b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spcBef>
                <a:spcPts val="26"/>
              </a:spcBef>
              <a:spcAft>
                <a:spcPts val="0"/>
              </a:spcAft>
              <a:buNone/>
            </a:pPr>
            <a:endParaRPr sz="1200" b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spcBef>
                <a:spcPts val="26"/>
              </a:spcBef>
              <a:spcAft>
                <a:spcPts val="0"/>
              </a:spcAft>
              <a:buNone/>
            </a:pPr>
            <a:endParaRPr sz="12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7" name="Google Shape;957;p45"/>
          <p:cNvSpPr txBox="1"/>
          <p:nvPr/>
        </p:nvSpPr>
        <p:spPr>
          <a:xfrm>
            <a:off x="839786" y="883953"/>
            <a:ext cx="10972800" cy="114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Peer learning</a:t>
            </a:r>
            <a:endParaRPr sz="3200" b="1" dirty="0">
              <a:solidFill>
                <a:srgbClr val="D6095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BB2349-3DE7-A47F-B85E-856A80B6D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094" y="1549962"/>
            <a:ext cx="44958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"/>
          <p:cNvSpPr/>
          <p:nvPr/>
        </p:nvSpPr>
        <p:spPr>
          <a:xfrm>
            <a:off x="8185026" y="1882567"/>
            <a:ext cx="3343614" cy="39947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4"/>
          <p:cNvSpPr txBox="1">
            <a:spLocks noGrp="1"/>
          </p:cNvSpPr>
          <p:nvPr>
            <p:ph type="title" idx="4294967295"/>
          </p:nvPr>
        </p:nvSpPr>
        <p:spPr>
          <a:xfrm>
            <a:off x="892697" y="1009442"/>
            <a:ext cx="10507663" cy="87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POLICY ANSWERS consortium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4"/>
          <p:cNvSpPr/>
          <p:nvPr/>
        </p:nvSpPr>
        <p:spPr>
          <a:xfrm>
            <a:off x="877326" y="2214799"/>
            <a:ext cx="7868154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Coordinator: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Centre for Social Innovation (ZSI) from Austria, ZSI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"/>
          <p:cNvSpPr/>
          <p:nvPr/>
        </p:nvSpPr>
        <p:spPr>
          <a:xfrm>
            <a:off x="985320" y="6238906"/>
            <a:ext cx="10543320" cy="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* This designation is without prejudice to positions on status, and is in line with UNSCR 1244/1999 and the ICJ Opinion on the Kosovo declaration of independence.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9" name="Google Shape;529;p4"/>
          <p:cNvGrpSpPr/>
          <p:nvPr/>
        </p:nvGrpSpPr>
        <p:grpSpPr>
          <a:xfrm>
            <a:off x="8356902" y="2993240"/>
            <a:ext cx="3018964" cy="2605283"/>
            <a:chOff x="985320" y="3417480"/>
            <a:chExt cx="3214080" cy="2605283"/>
          </a:xfrm>
        </p:grpSpPr>
        <p:sp>
          <p:nvSpPr>
            <p:cNvPr id="530" name="Google Shape;530;p4"/>
            <p:cNvSpPr/>
            <p:nvPr/>
          </p:nvSpPr>
          <p:spPr>
            <a:xfrm>
              <a:off x="985320" y="3417480"/>
              <a:ext cx="1099800" cy="306323"/>
            </a:xfrm>
            <a:prstGeom prst="rect">
              <a:avLst/>
            </a:prstGeom>
            <a:solidFill>
              <a:srgbClr val="D60B52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Albania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985320" y="3801600"/>
              <a:ext cx="2409480" cy="306323"/>
            </a:xfrm>
            <a:prstGeom prst="rect">
              <a:avLst/>
            </a:prstGeom>
            <a:solidFill>
              <a:srgbClr val="D6C4E1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Bosnia and Herzegovina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985320" y="4186080"/>
              <a:ext cx="1158480" cy="306323"/>
            </a:xfrm>
            <a:prstGeom prst="rect">
              <a:avLst/>
            </a:prstGeom>
            <a:solidFill>
              <a:srgbClr val="2FAC66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Kosovo*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985320" y="4570200"/>
              <a:ext cx="1433160" cy="306323"/>
            </a:xfrm>
            <a:prstGeom prst="rect">
              <a:avLst/>
            </a:prstGeom>
            <a:solidFill>
              <a:srgbClr val="F9B233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Montenegro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985320" y="4947840"/>
              <a:ext cx="1831320" cy="306323"/>
            </a:xfrm>
            <a:prstGeom prst="rect">
              <a:avLst/>
            </a:prstGeom>
            <a:solidFill>
              <a:srgbClr val="EC6411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North Macedonia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985320" y="5331960"/>
              <a:ext cx="993240" cy="306323"/>
            </a:xfrm>
            <a:prstGeom prst="rect">
              <a:avLst/>
            </a:prstGeom>
            <a:solidFill>
              <a:srgbClr val="312783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Serbia</a:t>
              </a: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985320" y="5716440"/>
              <a:ext cx="3214080" cy="30632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Austria, Croatia, Germany and Italy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4"/>
          <p:cNvSpPr/>
          <p:nvPr/>
        </p:nvSpPr>
        <p:spPr>
          <a:xfrm>
            <a:off x="8340667" y="2246134"/>
            <a:ext cx="25950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14 beneficiaries from: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8" name="Google Shape;538;p4"/>
          <p:cNvGrpSpPr/>
          <p:nvPr/>
        </p:nvGrpSpPr>
        <p:grpSpPr>
          <a:xfrm>
            <a:off x="938405" y="2953056"/>
            <a:ext cx="6670557" cy="2749531"/>
            <a:chOff x="4440600" y="2954160"/>
            <a:chExt cx="7135560" cy="2941200"/>
          </a:xfrm>
        </p:grpSpPr>
        <p:pic>
          <p:nvPicPr>
            <p:cNvPr id="539" name="Google Shape;53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63000" y="2954160"/>
              <a:ext cx="1024920" cy="88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44200" y="4981320"/>
              <a:ext cx="1544040" cy="914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81720" y="5082840"/>
              <a:ext cx="1024920" cy="637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91560" y="4993920"/>
              <a:ext cx="942480" cy="888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4" descr="A picture containing bird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17733" t="32823" r="18168" b="15789"/>
            <a:stretch/>
          </p:blipFill>
          <p:spPr>
            <a:xfrm>
              <a:off x="7393320" y="5089320"/>
              <a:ext cx="1639440" cy="699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440600" y="4209840"/>
              <a:ext cx="1578960" cy="510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323720" y="4233600"/>
              <a:ext cx="1099800" cy="443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364960" y="4187520"/>
              <a:ext cx="1121760" cy="443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581120" y="5017680"/>
              <a:ext cx="842400" cy="84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986800" y="3101760"/>
              <a:ext cx="780480" cy="637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561360" y="4200120"/>
              <a:ext cx="1099800" cy="361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189080" y="3043080"/>
              <a:ext cx="1387080" cy="705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166520" y="3281040"/>
              <a:ext cx="1578960" cy="27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144360" y="3043080"/>
              <a:ext cx="705960" cy="705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5E661-B8FC-9B5D-3CC4-4EECF424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;p3">
            <a:extLst>
              <a:ext uri="{FF2B5EF4-FFF2-40B4-BE49-F238E27FC236}">
                <a16:creationId xmlns:a16="http://schemas.microsoft.com/office/drawing/2014/main" id="{68B86D6B-0C64-4F3A-55F7-00292E40DF18}"/>
              </a:ext>
            </a:extLst>
          </p:cNvPr>
          <p:cNvSpPr/>
          <p:nvPr/>
        </p:nvSpPr>
        <p:spPr>
          <a:xfrm>
            <a:off x="647280" y="1351254"/>
            <a:ext cx="8286234" cy="756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400" b="1" strike="noStrike" spc="-1" dirty="0">
              <a:solidFill>
                <a:srgbClr val="000000"/>
              </a:solidFill>
              <a:latin typeface="Trebuchet MS"/>
              <a:ea typeface="Trebuchet M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9114B8-2778-B0C1-3418-508377878344}"/>
              </a:ext>
            </a:extLst>
          </p:cNvPr>
          <p:cNvSpPr txBox="1"/>
          <p:nvPr/>
        </p:nvSpPr>
        <p:spPr>
          <a:xfrm>
            <a:off x="777239" y="2739609"/>
            <a:ext cx="40674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it-IT" sz="1800" spc="-1" dirty="0">
                <a:solidFill>
                  <a:schemeClr val="accent4"/>
                </a:solidFill>
                <a:latin typeface="Trebuchet MS" panose="020B0703020202090204" pitchFamily="34" charset="0"/>
              </a:rPr>
              <a:t>24 educational materials collected, </a:t>
            </a:r>
            <a:r>
              <a:rPr lang="sr-Latn-RS" sz="1800" spc="-1" dirty="0">
                <a:solidFill>
                  <a:schemeClr val="accent4"/>
                </a:solidFill>
                <a:latin typeface="Trebuchet MS" panose="020B0703020202090204" pitchFamily="34" charset="0"/>
              </a:rPr>
              <a:t>grouped</a:t>
            </a:r>
            <a:r>
              <a:rPr lang="it-IT" sz="1800" spc="-1" dirty="0">
                <a:solidFill>
                  <a:schemeClr val="accent4"/>
                </a:solidFill>
                <a:latin typeface="Trebuchet MS" panose="020B0703020202090204" pitchFamily="34" charset="0"/>
              </a:rPr>
              <a:t> in five areas including: Innovation Basics, Managing Innovation, Innovation Funding, Success Stories &amp; Gender related Innovation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it-IT" sz="1800" spc="-1" dirty="0">
                <a:solidFill>
                  <a:schemeClr val="tx1"/>
                </a:solidFill>
                <a:latin typeface="Trebuchet MS" panose="020B0703020202090204" pitchFamily="34" charset="0"/>
              </a:rPr>
              <a:t>Educational materials are grouped in four main categories: Tools, Insights, Lectures/Courses and Case Studies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it-IT" sz="1800" spc="-1" dirty="0">
              <a:solidFill>
                <a:schemeClr val="tx1"/>
              </a:solidFill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it-IT" sz="1800" spc="-1" dirty="0">
              <a:solidFill>
                <a:srgbClr val="323130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Google Shape;162;p3">
            <a:extLst>
              <a:ext uri="{FF2B5EF4-FFF2-40B4-BE49-F238E27FC236}">
                <a16:creationId xmlns:a16="http://schemas.microsoft.com/office/drawing/2014/main" id="{04DF74CB-AEF0-2B13-13F7-877D8F5AFC6C}"/>
              </a:ext>
            </a:extLst>
          </p:cNvPr>
          <p:cNvSpPr/>
          <p:nvPr/>
        </p:nvSpPr>
        <p:spPr>
          <a:xfrm>
            <a:off x="647280" y="842956"/>
            <a:ext cx="10211400" cy="1016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1800" b="1" spc="-1" dirty="0">
                <a:latin typeface="Trebuchet MS" panose="020B0603020202020204" pitchFamily="34" charset="0"/>
              </a:rPr>
              <a:t>Western Balkan Regional Innovation Academy</a:t>
            </a: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1800" b="1" spc="-1" dirty="0">
                <a:latin typeface="Trebuchet MS" panose="020B0603020202020204" pitchFamily="34" charset="0"/>
              </a:rPr>
              <a:t>https://westernbalkans-infohub.eu/western-balkans-regional-innovation-academy/ </a:t>
            </a:r>
            <a:endParaRPr lang="en-US" sz="1800" b="0" strike="noStrike" spc="-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en-US" sz="3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Immagine 4" descr="Immagine che contiene elettronica, computer, computer, testo&#10;&#10;Il contenuto generato dall'IA potrebbe non essere corretto.">
            <a:extLst>
              <a:ext uri="{FF2B5EF4-FFF2-40B4-BE49-F238E27FC236}">
                <a16:creationId xmlns:a16="http://schemas.microsoft.com/office/drawing/2014/main" id="{156574D7-7DFA-0323-1A43-023FD03CA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48" y="1086631"/>
            <a:ext cx="9042881" cy="60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6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60"/>
          <p:cNvSpPr txBox="1"/>
          <p:nvPr/>
        </p:nvSpPr>
        <p:spPr>
          <a:xfrm>
            <a:off x="2820988" y="2943225"/>
            <a:ext cx="5576887" cy="192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47611F-4301-9B10-E96E-79926C8989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5273" y="2708275"/>
            <a:ext cx="8210550" cy="17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30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br>
              <a:rPr lang="en-GB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en-GB"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0" algn="l" rtl="0">
              <a:lnSpc>
                <a:spcPct val="100000"/>
              </a:lnSpc>
              <a:spcBef>
                <a:spcPts val="2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policy-answers@westernbalkans-infohub.eu </a:t>
            </a:r>
            <a:endParaRPr lang="sr-Latn-RS" sz="18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3080" marR="0" lvl="0" indent="0" algn="l" rtl="0">
              <a:lnSpc>
                <a:spcPct val="100000"/>
              </a:lnSpc>
              <a:spcBef>
                <a:spcPts val="2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endParaRPr lang="en-US" sz="1800" b="1" dirty="0">
              <a:latin typeface="Trebuchet MS"/>
              <a:ea typeface="Calibri"/>
              <a:cs typeface="Calibri"/>
              <a:sym typeface="Trebuchet MS"/>
            </a:endParaRPr>
          </a:p>
          <a:p>
            <a:pPr marL="343080" marR="0" lvl="0" indent="0" algn="l" rtl="0">
              <a:lnSpc>
                <a:spcPct val="100000"/>
              </a:lnSpc>
              <a:spcBef>
                <a:spcPts val="2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en-US" sz="1800" b="1" dirty="0">
                <a:latin typeface="Trebuchet MS"/>
                <a:ea typeface="Calibri"/>
                <a:cs typeface="Calibri"/>
                <a:sym typeface="Trebuchet MS"/>
              </a:rPr>
              <a:t>s</a:t>
            </a:r>
            <a:r>
              <a:rPr lang="sr-Latn-RS" sz="1800" b="1" dirty="0">
                <a:latin typeface="Trebuchet MS"/>
                <a:ea typeface="Calibri"/>
                <a:cs typeface="Calibri"/>
                <a:sym typeface="Trebuchet MS"/>
              </a:rPr>
              <a:t>anjap.pantic</a:t>
            </a:r>
            <a:r>
              <a:rPr lang="en-US" sz="1800" b="1" dirty="0">
                <a:latin typeface="Trebuchet MS"/>
                <a:ea typeface="Calibri"/>
                <a:cs typeface="Calibri"/>
                <a:sym typeface="Trebuchet MS"/>
              </a:rPr>
              <a:t>@pupin.rs</a:t>
            </a:r>
            <a:endParaRPr lang="en-GB"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0" algn="l" rtl="0">
              <a:lnSpc>
                <a:spcPct val="100000"/>
              </a:lnSpc>
              <a:spcBef>
                <a:spcPts val="28"/>
              </a:spcBef>
              <a:spcAft>
                <a:spcPts val="0"/>
              </a:spcAft>
              <a:buSzPts val="2400"/>
              <a:buFont typeface="Arial"/>
              <a:buNone/>
            </a:pPr>
            <a:endParaRPr lang="en-GB"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0;p3">
            <a:extLst>
              <a:ext uri="{FF2B5EF4-FFF2-40B4-BE49-F238E27FC236}">
                <a16:creationId xmlns:a16="http://schemas.microsoft.com/office/drawing/2014/main" id="{290CFF99-09AD-A9E4-389A-F0D49E4206E8}"/>
              </a:ext>
            </a:extLst>
          </p:cNvPr>
          <p:cNvSpPr txBox="1"/>
          <p:nvPr/>
        </p:nvSpPr>
        <p:spPr>
          <a:xfrm>
            <a:off x="857708" y="1011855"/>
            <a:ext cx="10507663" cy="87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overview</a:t>
            </a:r>
            <a:endParaRPr sz="32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magine 3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6EE56045-33A8-DB5C-A1EE-420E696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826" y="1884980"/>
            <a:ext cx="9796984" cy="44239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21"/>
          <p:cNvPicPr preferRelativeResize="0"/>
          <p:nvPr/>
        </p:nvPicPr>
        <p:blipFill>
          <a:blip r:embed="rId3"/>
          <a:srcRect t="1274" b="1274"/>
          <a:stretch/>
        </p:blipFill>
        <p:spPr>
          <a:xfrm>
            <a:off x="5702530" y="1031325"/>
            <a:ext cx="5734121" cy="5754937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21"/>
          <p:cNvSpPr txBox="1"/>
          <p:nvPr/>
        </p:nvSpPr>
        <p:spPr>
          <a:xfrm>
            <a:off x="491754" y="2562664"/>
            <a:ext cx="6057327" cy="67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380"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</a:pPr>
            <a:r>
              <a:rPr lang="en-GB" sz="1800" b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2"/>
                  </a:ext>
                </a:extLst>
              </a:rPr>
              <a:t>3</a:t>
            </a:r>
            <a:r>
              <a:rPr lang="en-GB" sz="1800" b="0" baseline="30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3"/>
                  </a:ext>
                </a:extLst>
              </a:rPr>
              <a:t>rd</a:t>
            </a:r>
            <a:r>
              <a:rPr lang="en-GB" sz="1800" b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4"/>
                  </a:ext>
                </a:extLst>
              </a:rPr>
              <a:t> monitoring round: </a:t>
            </a:r>
            <a:br>
              <a:rPr lang="en-GB" sz="1800" b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4"/>
                  </a:ext>
                </a:extLst>
              </a:rPr>
            </a:br>
            <a:r>
              <a:rPr lang="en-GB" sz="1800" b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4"/>
                  </a:ext>
                </a:extLst>
              </a:rPr>
              <a:t>&gt; 2025 edition (progress compared to baseline 2023)</a:t>
            </a:r>
            <a:endParaRPr sz="1800" dirty="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5"/>
                </a:ext>
              </a:extLst>
            </a:endParaRPr>
          </a:p>
        </p:txBody>
      </p:sp>
      <p:grpSp>
        <p:nvGrpSpPr>
          <p:cNvPr id="712" name="Google Shape;712;p21"/>
          <p:cNvGrpSpPr/>
          <p:nvPr/>
        </p:nvGrpSpPr>
        <p:grpSpPr>
          <a:xfrm>
            <a:off x="944216" y="3620530"/>
            <a:ext cx="2907843" cy="2541662"/>
            <a:chOff x="1933380" y="3181397"/>
            <a:chExt cx="3625698" cy="3169126"/>
          </a:xfrm>
        </p:grpSpPr>
        <p:sp>
          <p:nvSpPr>
            <p:cNvPr id="713" name="Google Shape;713;p21"/>
            <p:cNvSpPr/>
            <p:nvPr/>
          </p:nvSpPr>
          <p:spPr>
            <a:xfrm>
              <a:off x="1933380" y="3221335"/>
              <a:ext cx="415800" cy="404400"/>
            </a:xfrm>
            <a:prstGeom prst="ellipse">
              <a:avLst/>
            </a:prstGeom>
            <a:solidFill>
              <a:srgbClr val="35A9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4" name="Google Shape;714;p21"/>
            <p:cNvSpPr txBox="1"/>
            <p:nvPr/>
          </p:nvSpPr>
          <p:spPr>
            <a:xfrm>
              <a:off x="2352378" y="3181397"/>
              <a:ext cx="3060628" cy="441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Research and Innovation</a:t>
              </a: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1933380" y="5376799"/>
              <a:ext cx="415800" cy="404400"/>
            </a:xfrm>
            <a:prstGeom prst="ellipse">
              <a:avLst/>
            </a:prstGeom>
            <a:solidFill>
              <a:srgbClr val="DA1C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1933380" y="4306585"/>
              <a:ext cx="415800" cy="404400"/>
            </a:xfrm>
            <a:prstGeom prst="ellipse">
              <a:avLst/>
            </a:prstGeom>
            <a:solidFill>
              <a:srgbClr val="2BB6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1933380" y="4841692"/>
              <a:ext cx="415800" cy="404400"/>
            </a:xfrm>
            <a:prstGeom prst="ellipse">
              <a:avLst/>
            </a:prstGeom>
            <a:solidFill>
              <a:srgbClr val="F36E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1933380" y="3765765"/>
              <a:ext cx="415800" cy="404400"/>
            </a:xfrm>
            <a:prstGeom prst="ellipse">
              <a:avLst/>
            </a:prstGeom>
            <a:solidFill>
              <a:srgbClr val="31278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1933380" y="5921229"/>
              <a:ext cx="415800" cy="404400"/>
            </a:xfrm>
            <a:prstGeom prst="ellipse">
              <a:avLst/>
            </a:prstGeom>
            <a:solidFill>
              <a:srgbClr val="D6C4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20" name="Google Shape;720;p21"/>
            <p:cNvSpPr txBox="1"/>
            <p:nvPr/>
          </p:nvSpPr>
          <p:spPr>
            <a:xfrm>
              <a:off x="2352378" y="3726968"/>
              <a:ext cx="3206700" cy="441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Digital Competitiveness</a:t>
              </a:r>
              <a:endParaRPr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21" name="Google Shape;721;p21"/>
            <p:cNvSpPr txBox="1"/>
            <p:nvPr/>
          </p:nvSpPr>
          <p:spPr>
            <a:xfrm>
              <a:off x="2352378" y="4272539"/>
              <a:ext cx="2328000" cy="441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Environment</a:t>
              </a: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22" name="Google Shape;722;p21"/>
            <p:cNvSpPr txBox="1"/>
            <p:nvPr/>
          </p:nvSpPr>
          <p:spPr>
            <a:xfrm>
              <a:off x="2352378" y="5363681"/>
              <a:ext cx="2328000" cy="441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Education &amp; Skills</a:t>
              </a:r>
              <a:endParaRPr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23" name="Google Shape;723;p21"/>
            <p:cNvSpPr txBox="1"/>
            <p:nvPr/>
          </p:nvSpPr>
          <p:spPr>
            <a:xfrm>
              <a:off x="2352378" y="4818110"/>
              <a:ext cx="3060630" cy="441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Youth, Culture &amp; Sports</a:t>
              </a: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24" name="Google Shape;724;p21"/>
            <p:cNvSpPr txBox="1"/>
            <p:nvPr/>
          </p:nvSpPr>
          <p:spPr>
            <a:xfrm>
              <a:off x="2352378" y="5909251"/>
              <a:ext cx="3206700" cy="441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Common Regional Market</a:t>
              </a:r>
              <a:endParaRPr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725" name="Google Shape;725;p21"/>
          <p:cNvSpPr txBox="1"/>
          <p:nvPr/>
        </p:nvSpPr>
        <p:spPr>
          <a:xfrm>
            <a:off x="838080" y="1340768"/>
            <a:ext cx="6205271" cy="37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Monitoring of the </a:t>
            </a:r>
            <a:br>
              <a:rPr lang="en-GB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Western Balkans Agenda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E857896-68D1-04F0-EA78-58EECEEE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1055" y="1189668"/>
            <a:ext cx="10111477" cy="53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>
          <a:extLst>
            <a:ext uri="{FF2B5EF4-FFF2-40B4-BE49-F238E27FC236}">
              <a16:creationId xmlns:a16="http://schemas.microsoft.com/office/drawing/2014/main" id="{E501E181-6338-353A-B6CA-678C05A9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30" descr="Immagine che contiene vestiti, calzature, clipart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8A0B3524-54B3-6F15-1CE4-B5DA517A06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596" y="1434950"/>
            <a:ext cx="5422900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02DF57-9E59-7C9B-D776-C7BDB8424A43}"/>
              </a:ext>
            </a:extLst>
          </p:cNvPr>
          <p:cNvSpPr txBox="1"/>
          <p:nvPr/>
        </p:nvSpPr>
        <p:spPr>
          <a:xfrm>
            <a:off x="6096794" y="1462340"/>
            <a:ext cx="5114545" cy="4192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it-IT" sz="1800" b="1" dirty="0">
                <a:solidFill>
                  <a:srgbClr val="D50050"/>
                </a:solidFill>
                <a:effectLst/>
                <a:latin typeface="Trebuchet MS" panose="020B0703020202090204" pitchFamily="34" charset="0"/>
              </a:rPr>
              <a:t>The capacity building activities are defined for each of the WB economies based on a standardised methodology and reflecting the respective priorities for implementing the WB Agenda</a:t>
            </a:r>
            <a:r>
              <a:rPr lang="en-GB" sz="18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. Therefore, there are six tasks:</a:t>
            </a:r>
            <a:endParaRPr lang="en-GB" sz="1800" b="1" dirty="0">
              <a:solidFill>
                <a:srgbClr val="D60951"/>
              </a:solidFill>
            </a:endParaRPr>
          </a:p>
          <a:p>
            <a:pPr marL="0" lvl="0" indent="0" rtl="0">
              <a:lnSpc>
                <a:spcPct val="107000"/>
              </a:lnSpc>
              <a:spcBef>
                <a:spcPts val="813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D6095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lvl="0" indent="-171450" rtl="0">
              <a:spcBef>
                <a:spcPts val="813"/>
              </a:spcBef>
              <a:spcAft>
                <a:spcPts val="0"/>
              </a:spcAft>
              <a:buClr>
                <a:srgbClr val="D50050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Task 3.1 </a:t>
            </a: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Capacity building and implementation in Albania </a:t>
            </a:r>
            <a:b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(Lead: NASRI, supported by ZSI)</a:t>
            </a:r>
          </a:p>
          <a:p>
            <a:pPr marL="171450" lvl="0" indent="-171450" rtl="0">
              <a:spcBef>
                <a:spcPts val="26"/>
              </a:spcBef>
              <a:spcAft>
                <a:spcPts val="0"/>
              </a:spcAft>
              <a:buClr>
                <a:srgbClr val="D50050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Task 3.2 </a:t>
            </a: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Capacity building and implementation in Bosnia and Herzegovina (Lead: UNIBL, UNSA)</a:t>
            </a:r>
          </a:p>
          <a:p>
            <a:pPr marL="171450" lvl="0" indent="-171450" rtl="0">
              <a:spcBef>
                <a:spcPts val="26"/>
              </a:spcBef>
              <a:spcAft>
                <a:spcPts val="0"/>
              </a:spcAft>
              <a:buClr>
                <a:srgbClr val="D50050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Task 3.3 </a:t>
            </a: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Capacity building and implementation in Kosovo </a:t>
            </a:r>
            <a:b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(Lead: RIINVEST)</a:t>
            </a:r>
          </a:p>
          <a:p>
            <a:pPr marL="171450" lvl="0" indent="-171450" rtl="0">
              <a:spcBef>
                <a:spcPts val="26"/>
              </a:spcBef>
              <a:spcAft>
                <a:spcPts val="0"/>
              </a:spcAft>
              <a:buClr>
                <a:srgbClr val="D50050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Task 3.4  </a:t>
            </a: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Capacity building and implementation in Montenegro </a:t>
            </a:r>
            <a:b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(Lead: STP MNE)</a:t>
            </a:r>
          </a:p>
          <a:p>
            <a:pPr marL="171450" lvl="0" indent="-171450" rtl="0">
              <a:spcBef>
                <a:spcPts val="26"/>
              </a:spcBef>
              <a:spcAft>
                <a:spcPts val="0"/>
              </a:spcAft>
              <a:buClr>
                <a:srgbClr val="D50050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Task 3.5 </a:t>
            </a: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Capacity building and implementation in North Macedonia (Lead: FITD, support: MIR) </a:t>
            </a:r>
          </a:p>
          <a:p>
            <a:pPr marL="171450" lvl="0" indent="-171450" rtl="0">
              <a:spcBef>
                <a:spcPts val="26"/>
              </a:spcBef>
              <a:spcAft>
                <a:spcPts val="0"/>
              </a:spcAft>
              <a:buClr>
                <a:srgbClr val="D50050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Task 3.6 </a:t>
            </a: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Capacity building and implementation in Serbia </a:t>
            </a:r>
            <a:b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b="0" dirty="0">
                <a:solidFill>
                  <a:srgbClr val="D60951"/>
                </a:solidFill>
                <a:latin typeface="Trebuchet MS"/>
                <a:ea typeface="Trebuchet MS"/>
                <a:cs typeface="Trebuchet MS"/>
                <a:sym typeface="Trebuchet MS"/>
              </a:rPr>
              <a:t>(Lead: IMP)</a:t>
            </a:r>
            <a:endParaRPr lang="en-GB" sz="1200" dirty="0">
              <a:solidFill>
                <a:srgbClr val="D609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2"/>
          <p:cNvSpPr/>
          <p:nvPr/>
        </p:nvSpPr>
        <p:spPr>
          <a:xfrm>
            <a:off x="6147720" y="1016533"/>
            <a:ext cx="5349674" cy="2685004"/>
          </a:xfrm>
          <a:prstGeom prst="rect">
            <a:avLst/>
          </a:prstGeom>
          <a:solidFill>
            <a:srgbClr val="2AB673"/>
          </a:solidFill>
          <a:ln>
            <a:noFill/>
          </a:ln>
        </p:spPr>
        <p:txBody>
          <a:bodyPr spcFirstLastPara="1" wrap="square" lIns="180000" tIns="45000" rIns="18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</a:pPr>
            <a:r>
              <a:rPr lang="en-GB" sz="1200" b="1" i="0" u="none" strike="noStrike" cap="none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KOSOVO*</a:t>
            </a: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Training of researchers for preparation of applications and implementing projects in Horizon Europe.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Technical Assistance for the Ministry of Education, Science, Technology and Innovation &amp; the National Research Council through providing inputs for </a:t>
            </a:r>
            <a:b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New National Research Programme and increasing funding sources for R&amp;I.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 in advancing curricula with thematic priority areas at university level.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 of increasing cooperation between the private sector and institutions </a:t>
            </a:r>
            <a:b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in the field of research and innovation.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Organisation of workshop and provision of methodology guideline for project identification and preparation in light of the EU Economic and Investment </a:t>
            </a:r>
            <a:br>
              <a:rPr lang="en-GB" sz="9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Plan for the Western Balkans.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Creation of a Coordination Forum of Quadruple Helix to create synergy amongst key actors.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Technical Assistance on the Implementation of the WB Green Agenda.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Monitoring of the implementation of the Digital Agenda.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Technical Assistance for the Ministry of Health.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32"/>
          <p:cNvSpPr txBox="1">
            <a:spLocks noGrp="1"/>
          </p:cNvSpPr>
          <p:nvPr>
            <p:ph type="title" idx="4294967295"/>
          </p:nvPr>
        </p:nvSpPr>
        <p:spPr>
          <a:xfrm>
            <a:off x="696194" y="781669"/>
            <a:ext cx="5509344" cy="83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r>
              <a:rPr lang="en-GB" sz="15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Updated C</a:t>
            </a:r>
            <a:r>
              <a:rPr lang="en-GB" sz="15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apacity Building </a:t>
            </a:r>
            <a:r>
              <a:rPr lang="en-GB" sz="15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Programme</a:t>
            </a:r>
            <a:r>
              <a:rPr lang="en-GB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sz="15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2024/2025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32"/>
          <p:cNvSpPr/>
          <p:nvPr/>
        </p:nvSpPr>
        <p:spPr>
          <a:xfrm>
            <a:off x="6147720" y="5597854"/>
            <a:ext cx="5349674" cy="1136448"/>
          </a:xfrm>
          <a:prstGeom prst="rect">
            <a:avLst/>
          </a:prstGeom>
          <a:solidFill>
            <a:srgbClr val="312783"/>
          </a:solidFill>
          <a:ln>
            <a:noFill/>
          </a:ln>
        </p:spPr>
        <p:txBody>
          <a:bodyPr spcFirstLastPara="1" wrap="square" lIns="180000" tIns="45000" rIns="18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GB" sz="1200" b="1" i="0" u="none" strike="noStrike" cap="none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SERBIA</a:t>
            </a:r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Strengthening the capacity of the business sector for digital skills.</a:t>
            </a:r>
            <a:endParaRPr sz="9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Green Transformation: New skills required to master the green transition.</a:t>
            </a:r>
            <a:endParaRPr sz="9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Green transition (advance</a:t>
            </a:r>
            <a:r>
              <a:rPr lang="en-GB" sz="9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d level)</a:t>
            </a: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  <a:endParaRPr sz="9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Training sessions on Programme evaluation: Evaluation practices in policies and programmes.</a:t>
            </a:r>
            <a:endParaRPr sz="9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32"/>
          <p:cNvSpPr/>
          <p:nvPr/>
        </p:nvSpPr>
        <p:spPr>
          <a:xfrm>
            <a:off x="696194" y="3274065"/>
            <a:ext cx="5451526" cy="1872207"/>
          </a:xfrm>
          <a:prstGeom prst="rect">
            <a:avLst/>
          </a:prstGeom>
          <a:solidFill>
            <a:srgbClr val="9C94E0"/>
          </a:solidFill>
          <a:ln>
            <a:noFill/>
          </a:ln>
        </p:spPr>
        <p:txBody>
          <a:bodyPr spcFirstLastPara="1" wrap="square" lIns="180000" tIns="45000" rIns="18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</a:pPr>
            <a:r>
              <a:rPr lang="en-GB" sz="12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BOSNIA AND HERZEGOVINA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 for preparation of Horizon Europe partnerships and proposals.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Capacity building in research management and administration.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Capacity building in monitoring and evaluation.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Building and strengthening the academia-industry linkages.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Assistance in (co)creating policy documents.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 to Open Science.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 to the development of a Smart Specialisation Strategy.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32"/>
          <p:cNvSpPr/>
          <p:nvPr/>
        </p:nvSpPr>
        <p:spPr>
          <a:xfrm>
            <a:off x="696194" y="5146272"/>
            <a:ext cx="5451526" cy="1588609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txBody>
          <a:bodyPr spcFirstLastPara="1" wrap="square" lIns="180000" tIns="45000" rIns="18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MONTENEGRO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Training for Preparation of Applications for Horizon Europe Projects.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Training for Implementing Horizon Europe Projects in Montenegro.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Training for implementation of the Circular Economy Principles in Montenegro.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Training to Support the Development of Sustainable Agriculture and the Food Value Chain in Montenegro.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32"/>
          <p:cNvSpPr/>
          <p:nvPr/>
        </p:nvSpPr>
        <p:spPr>
          <a:xfrm>
            <a:off x="6147720" y="3701537"/>
            <a:ext cx="5349674" cy="1920427"/>
          </a:xfrm>
          <a:prstGeom prst="rect">
            <a:avLst/>
          </a:prstGeom>
          <a:solidFill>
            <a:srgbClr val="F36E23"/>
          </a:solidFill>
          <a:ln>
            <a:noFill/>
          </a:ln>
        </p:spPr>
        <p:txBody>
          <a:bodyPr spcFirstLastPara="1" wrap="square" lIns="180000" tIns="45000" rIns="18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</a:pPr>
            <a:r>
              <a:rPr lang="en-GB" sz="1200" b="1" i="0" u="none" strike="noStrike" cap="none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NORTH MACEDONIA</a:t>
            </a: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Policy Design, Coordination, Monitoring and Evaluation (Research, Development and Innovation (RDI), education and culture specific).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lphaL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Setting the stage: policy design.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lphaL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Institutions in practice: coordination &amp; collaboration.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lphaL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Performance management: monitoring &amp; evaluation.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Strengthening capacities of the business sector for digital skills and innovations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Promoting peer learning &amp; exchange  of best practices  for TT, innovation and twin transition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CB for FITD representatives for financial instruments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Supporting implementation </a:t>
            </a:r>
            <a:r>
              <a:rPr lang="en-GB" sz="9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 of S3 Action Plan</a:t>
            </a: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32"/>
          <p:cNvSpPr/>
          <p:nvPr/>
        </p:nvSpPr>
        <p:spPr>
          <a:xfrm>
            <a:off x="696194" y="1556793"/>
            <a:ext cx="5451526" cy="1717272"/>
          </a:xfrm>
          <a:prstGeom prst="rect">
            <a:avLst/>
          </a:prstGeom>
          <a:solidFill>
            <a:srgbClr val="DA1C5C"/>
          </a:solidFill>
          <a:ln>
            <a:noFill/>
          </a:ln>
        </p:spPr>
        <p:txBody>
          <a:bodyPr spcFirstLastPara="1" wrap="square" lIns="180000" tIns="45000" rIns="18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GB" sz="1200" b="1" i="0" u="none" strike="noStrike" cap="none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ALBANIA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Training programme at universities to prepare and implement GEPs.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 participation in Horizon Europe.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 to promote EU funding for companies.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Supporting WB Agenda requirements on S3 implementation.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Promotion of innovation opportunities related to the blue economy.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AutoNum type="arabicPeriod"/>
            </a:pPr>
            <a:r>
              <a:rPr lang="en-GB" sz="9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Mapping of research infrastructure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831;p33">
            <a:extLst>
              <a:ext uri="{FF2B5EF4-FFF2-40B4-BE49-F238E27FC236}">
                <a16:creationId xmlns:a16="http://schemas.microsoft.com/office/drawing/2014/main" id="{2D17B74A-365B-E6B0-8DBF-7806A6E60EAF}"/>
              </a:ext>
            </a:extLst>
          </p:cNvPr>
          <p:cNvGraphicFramePr/>
          <p:nvPr>
            <p:extLst/>
          </p:nvPr>
        </p:nvGraphicFramePr>
        <p:xfrm>
          <a:off x="829800" y="2001810"/>
          <a:ext cx="10611351" cy="34501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562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Capacity Building Activity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Status and results in 2024/25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1. Training programme at universities to prepare and implement Gender Equality Plans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Concluded before. 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2. Support to participation in Horizon Europe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Ongoing. 30 events organised with total reach of 500 people. Partnership with other project developed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3. Support to promote EU funding for companies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Concluded. </a:t>
                      </a: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22 companies have received consultations for EU funding support. Project proposals submitted to 3 Calls for EU Funding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u="none" strike="noStrike" cap="none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4. Supporting WB Agenda requirements on S3 implementation </a:t>
                      </a:r>
                      <a:endParaRPr sz="1200" b="0" u="none" strike="noStrike" cap="none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Concluded before.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5. Promotion of innovation opportunities related to the blue economy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Concluded before.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6. Mapping of research infrastructure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9145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rebuchet MS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Ongoing, not started yet. 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50" marR="360000" marT="45725" marB="4572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005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32" name="Google Shape;832;p33"/>
          <p:cNvSpPr txBox="1"/>
          <p:nvPr/>
        </p:nvSpPr>
        <p:spPr>
          <a:xfrm>
            <a:off x="830821" y="1004469"/>
            <a:ext cx="10507663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Activities in Albania</a:t>
            </a:r>
            <a:endParaRPr sz="32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21BCDCA-80D8-91F6-7441-CAD3AB402F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26052" y="5224986"/>
            <a:ext cx="202979" cy="202979"/>
          </a:xfrm>
          <a:prstGeom prst="rect">
            <a:avLst/>
          </a:prstGeom>
        </p:spPr>
      </p:pic>
      <p:pic>
        <p:nvPicPr>
          <p:cNvPr id="4" name="Immagine 3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C3086EB8-1F95-529E-B70D-71804C1B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270" y="4078339"/>
            <a:ext cx="202979" cy="202979"/>
          </a:xfrm>
          <a:prstGeom prst="rect">
            <a:avLst/>
          </a:prstGeom>
        </p:spPr>
      </p:pic>
      <p:pic>
        <p:nvPicPr>
          <p:cNvPr id="5" name="Immagine 4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178A920C-6150-F6DD-9B85-3BEF42D30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9781" y="4963687"/>
            <a:ext cx="202979" cy="202979"/>
          </a:xfrm>
          <a:prstGeom prst="rect">
            <a:avLst/>
          </a:prstGeom>
        </p:spPr>
      </p:pic>
      <p:pic>
        <p:nvPicPr>
          <p:cNvPr id="6" name="Immagine 5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CF75EC67-FA9B-E407-D1EB-F1D3C6184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758" y="4605769"/>
            <a:ext cx="202979" cy="202979"/>
          </a:xfrm>
          <a:prstGeom prst="rect">
            <a:avLst/>
          </a:prstGeom>
        </p:spPr>
      </p:pic>
      <p:pic>
        <p:nvPicPr>
          <p:cNvPr id="7" name="Immagine 6" descr="Immagine che contiene simbolo, Elementi grafici, cerchio, Policromia&#10;&#10;Il contenuto generato dall'IA potrebbe non essere corretto.">
            <a:extLst>
              <a:ext uri="{FF2B5EF4-FFF2-40B4-BE49-F238E27FC236}">
                <a16:creationId xmlns:a16="http://schemas.microsoft.com/office/drawing/2014/main" id="{533A20F7-80D4-F937-CA97-763CE5254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799" y="2576683"/>
            <a:ext cx="202979" cy="2029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4984BF-E082-93E0-4BB5-6BB7FDE3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26052" y="3253045"/>
            <a:ext cx="202979" cy="202979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8ACF943A-D079-0D6F-9927-13B9F2E43BAF}"/>
              </a:ext>
            </a:extLst>
          </p:cNvPr>
          <p:cNvGrpSpPr/>
          <p:nvPr/>
        </p:nvGrpSpPr>
        <p:grpSpPr>
          <a:xfrm>
            <a:off x="7993151" y="1339609"/>
            <a:ext cx="3797051" cy="284207"/>
            <a:chOff x="7993151" y="1339609"/>
            <a:chExt cx="3797051" cy="284207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C3E1937D-4C25-1026-BC5F-2C109085B0B6}"/>
                </a:ext>
              </a:extLst>
            </p:cNvPr>
            <p:cNvGrpSpPr/>
            <p:nvPr/>
          </p:nvGrpSpPr>
          <p:grpSpPr>
            <a:xfrm>
              <a:off x="7993151" y="1339609"/>
              <a:ext cx="2666686" cy="284207"/>
              <a:chOff x="843799" y="6048779"/>
              <a:chExt cx="2666686" cy="284207"/>
            </a:xfrm>
          </p:grpSpPr>
          <p:pic>
            <p:nvPicPr>
              <p:cNvPr id="19" name="Immagine 18" descr="Immagine che contiene simbolo, Elementi grafici, cerchio, Policromia&#10;&#10;Il contenuto generato dall'IA potrebbe non essere corretto.">
                <a:extLst>
                  <a:ext uri="{FF2B5EF4-FFF2-40B4-BE49-F238E27FC236}">
                    <a16:creationId xmlns:a16="http://schemas.microsoft.com/office/drawing/2014/main" id="{AF75DC1D-70ED-E7CE-2A41-BF6565594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3799" y="6085790"/>
                <a:ext cx="202979" cy="202979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7647C75A-CDF7-2B7C-A568-187D1B549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2177142" y="6089579"/>
                <a:ext cx="202979" cy="202979"/>
              </a:xfrm>
              <a:prstGeom prst="rect">
                <a:avLst/>
              </a:prstGeom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435781F-B9F8-11A6-56CC-B19262218463}"/>
                  </a:ext>
                </a:extLst>
              </p:cNvPr>
              <p:cNvSpPr txBox="1"/>
              <p:nvPr/>
            </p:nvSpPr>
            <p:spPr>
              <a:xfrm>
                <a:off x="1046777" y="6055987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2AB673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CONCLUDED</a:t>
                </a:r>
                <a:endParaRPr lang="it-IT" sz="1200" dirty="0">
                  <a:solidFill>
                    <a:srgbClr val="2AB673"/>
                  </a:solidFill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1580A819-A424-6C4D-8867-3335F220364C}"/>
                  </a:ext>
                </a:extLst>
              </p:cNvPr>
              <p:cNvSpPr txBox="1"/>
              <p:nvPr/>
            </p:nvSpPr>
            <p:spPr>
              <a:xfrm>
                <a:off x="2380120" y="6048779"/>
                <a:ext cx="11303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u="none" strike="noStrike" cap="none" dirty="0">
                    <a:solidFill>
                      <a:srgbClr val="F7A7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ONGOING</a:t>
                </a:r>
                <a:endParaRPr lang="it-IT" sz="1200" dirty="0">
                  <a:solidFill>
                    <a:srgbClr val="F7A700"/>
                  </a:solidFill>
                </a:endParaRPr>
              </a:p>
            </p:txBody>
          </p:sp>
        </p:grp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C62F452-728E-7B6F-3FEA-508019FAB802}"/>
                </a:ext>
              </a:extLst>
            </p:cNvPr>
            <p:cNvSpPr txBox="1"/>
            <p:nvPr/>
          </p:nvSpPr>
          <p:spPr>
            <a:xfrm>
              <a:off x="10659837" y="1346817"/>
              <a:ext cx="11303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u="none" strike="noStrike" cap="none" dirty="0">
                  <a:solidFill>
                    <a:srgbClr val="F46E2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ON HOLD</a:t>
              </a:r>
              <a:endParaRPr lang="it-IT" sz="1200" dirty="0">
                <a:solidFill>
                  <a:srgbClr val="F46E23"/>
                </a:solidFill>
              </a:endParaRP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AA521E7-3E92-4673-486B-158A12AEC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456858" y="1383826"/>
              <a:ext cx="202979" cy="202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4"/>
          <p:cNvSpPr/>
          <p:nvPr/>
        </p:nvSpPr>
        <p:spPr>
          <a:xfrm>
            <a:off x="1539541" y="6086750"/>
            <a:ext cx="99207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Scientific Symposium on Careers Beyond Academia and Transferable Skills for PhDs Date: 14 April 2024, Tirana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4"/>
          <p:cNvSpPr txBox="1"/>
          <p:nvPr/>
        </p:nvSpPr>
        <p:spPr>
          <a:xfrm>
            <a:off x="806083" y="1001559"/>
            <a:ext cx="544512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</a:pPr>
            <a:r>
              <a:rPr lang="en-GB" sz="3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Highlights from Albania </a:t>
            </a:r>
            <a:endParaRPr sz="2000"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BBBF36-77F0-2FF2-08D1-84779B8A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99" y="4369639"/>
            <a:ext cx="3642307" cy="20506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3FE6F7-6B44-B325-6A45-3F6BA9B6A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07" y="1937036"/>
            <a:ext cx="3642307" cy="20506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335BCEA-1016-0934-9A89-C9AA7397D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025" y="4369639"/>
            <a:ext cx="2734158" cy="20506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7DCAA9F-4CAD-EC0A-9AA4-5E8B5956D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025" y="1937036"/>
            <a:ext cx="2734158" cy="2050619"/>
          </a:xfrm>
          <a:prstGeom prst="rect">
            <a:avLst/>
          </a:prstGeom>
        </p:spPr>
      </p:pic>
      <p:sp>
        <p:nvSpPr>
          <p:cNvPr id="11" name="Google Shape;866;p36">
            <a:extLst>
              <a:ext uri="{FF2B5EF4-FFF2-40B4-BE49-F238E27FC236}">
                <a16:creationId xmlns:a16="http://schemas.microsoft.com/office/drawing/2014/main" id="{690BDBC8-24A7-7473-93C3-D329B456D47B}"/>
              </a:ext>
            </a:extLst>
          </p:cNvPr>
          <p:cNvSpPr txBox="1"/>
          <p:nvPr/>
        </p:nvSpPr>
        <p:spPr>
          <a:xfrm>
            <a:off x="888707" y="3987655"/>
            <a:ext cx="373722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GB" sz="120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EIT Info Day  27.2.25</a:t>
            </a:r>
            <a:endParaRPr sz="120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66;p36">
            <a:extLst>
              <a:ext uri="{FF2B5EF4-FFF2-40B4-BE49-F238E27FC236}">
                <a16:creationId xmlns:a16="http://schemas.microsoft.com/office/drawing/2014/main" id="{BD4EB4E3-16BB-109B-6532-92D23F4E88E9}"/>
              </a:ext>
            </a:extLst>
          </p:cNvPr>
          <p:cNvSpPr txBox="1"/>
          <p:nvPr/>
        </p:nvSpPr>
        <p:spPr>
          <a:xfrm>
            <a:off x="4778025" y="3973161"/>
            <a:ext cx="373722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GB" sz="120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HE Info Day at Polis </a:t>
            </a:r>
            <a:r>
              <a:rPr lang="en-GB" sz="1200" i="1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</a:t>
            </a:r>
            <a:r>
              <a:rPr lang="sr-Latn-RS" sz="120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en-GB" sz="120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ty 14.2.24</a:t>
            </a:r>
            <a:endParaRPr sz="120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66;p36">
            <a:extLst>
              <a:ext uri="{FF2B5EF4-FFF2-40B4-BE49-F238E27FC236}">
                <a16:creationId xmlns:a16="http://schemas.microsoft.com/office/drawing/2014/main" id="{C3D6DC92-CC8B-84C0-481A-743E11CF2603}"/>
              </a:ext>
            </a:extLst>
          </p:cNvPr>
          <p:cNvSpPr txBox="1"/>
          <p:nvPr/>
        </p:nvSpPr>
        <p:spPr>
          <a:xfrm>
            <a:off x="888706" y="6420258"/>
            <a:ext cx="373722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GB" sz="120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2nd NCP Workshop at EU4I 15.7.24</a:t>
            </a:r>
            <a:endParaRPr sz="120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866;p36">
            <a:extLst>
              <a:ext uri="{FF2B5EF4-FFF2-40B4-BE49-F238E27FC236}">
                <a16:creationId xmlns:a16="http://schemas.microsoft.com/office/drawing/2014/main" id="{1C27C75E-7BF6-A89A-9691-263915CFA6A0}"/>
              </a:ext>
            </a:extLst>
          </p:cNvPr>
          <p:cNvSpPr txBox="1"/>
          <p:nvPr/>
        </p:nvSpPr>
        <p:spPr>
          <a:xfrm>
            <a:off x="4778024" y="6420258"/>
            <a:ext cx="373722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GB" sz="120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HE Info Day at ASIG 8.4.24</a:t>
            </a:r>
            <a:endParaRPr sz="120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neric">
  <a:themeElements>
    <a:clrScheme name="Policy Answ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B232"/>
      </a:accent1>
      <a:accent2>
        <a:srgbClr val="302684"/>
      </a:accent2>
      <a:accent3>
        <a:srgbClr val="D50952"/>
      </a:accent3>
      <a:accent4>
        <a:srgbClr val="32A9E1"/>
      </a:accent4>
      <a:accent5>
        <a:srgbClr val="CABBA1"/>
      </a:accent5>
      <a:accent6>
        <a:srgbClr val="D5C4E2"/>
      </a:accent6>
      <a:hlink>
        <a:srgbClr val="0000CF"/>
      </a:hlink>
      <a:folHlink>
        <a:srgbClr val="0000CF"/>
      </a:folHlink>
    </a:clrScheme>
    <a:fontScheme name="Offic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eric slide template 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P2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P3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P5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inal slide 1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31df6d-503a-4770-8bb0-4f70a3f080af" xsi:nil="true"/>
    <lcf76f155ced4ddcb4097134ff3c332f xmlns="7a89f539-4611-40a9-a3a5-76db8ae9a17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35E43C237A334590F8E0AE1950C535" ma:contentTypeVersion="13" ma:contentTypeDescription="Ein neues Dokument erstellen." ma:contentTypeScope="" ma:versionID="d351e71d648d0e59627820d50a016597">
  <xsd:schema xmlns:xsd="http://www.w3.org/2001/XMLSchema" xmlns:xs="http://www.w3.org/2001/XMLSchema" xmlns:p="http://schemas.microsoft.com/office/2006/metadata/properties" xmlns:ns2="7a89f539-4611-40a9-a3a5-76db8ae9a170" xmlns:ns3="2131df6d-503a-4770-8bb0-4f70a3f080af" targetNamespace="http://schemas.microsoft.com/office/2006/metadata/properties" ma:root="true" ma:fieldsID="bb6c7b81f7fae73ef4207561320628c9" ns2:_="" ns3:_="">
    <xsd:import namespace="7a89f539-4611-40a9-a3a5-76db8ae9a170"/>
    <xsd:import namespace="2131df6d-503a-4770-8bb0-4f70a3f080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9f539-4611-40a9-a3a5-76db8ae9a1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fca612b9-8f95-412d-8b56-48ed32720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1df6d-503a-4770-8bb0-4f70a3f080a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37ff7a0-5463-4202-b533-af87a0173808}" ma:internalName="TaxCatchAll" ma:showField="CatchAllData" ma:web="2131df6d-503a-4770-8bb0-4f70a3f080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ABB07A-3445-461D-BD77-01079A145691}">
  <ds:schemaRefs>
    <ds:schemaRef ds:uri="2131df6d-503a-4770-8bb0-4f70a3f080a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a89f539-4611-40a9-a3a5-76db8ae9a170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3C10BDB-7C60-4C2E-9B1C-0C1150697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9f539-4611-40a9-a3a5-76db8ae9a170"/>
    <ds:schemaRef ds:uri="2131df6d-503a-4770-8bb0-4f70a3f080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EA7A30-31DD-4BC7-8376-99939A9D45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276</TotalTime>
  <Words>2229</Words>
  <Application>Microsoft Office PowerPoint</Application>
  <PresentationFormat>Custom</PresentationFormat>
  <Paragraphs>259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Barlow</vt:lpstr>
      <vt:lpstr>Barlow Medium</vt:lpstr>
      <vt:lpstr>Calibri</vt:lpstr>
      <vt:lpstr>DejaVu Sans</vt:lpstr>
      <vt:lpstr>Symbol</vt:lpstr>
      <vt:lpstr>Times New Roman</vt:lpstr>
      <vt:lpstr>Trebuchet MS</vt:lpstr>
      <vt:lpstr>Wingdings</vt:lpstr>
      <vt:lpstr>Generic</vt:lpstr>
      <vt:lpstr>Generic slide template </vt:lpstr>
      <vt:lpstr>WP2</vt:lpstr>
      <vt:lpstr>WP3</vt:lpstr>
      <vt:lpstr>WP5</vt:lpstr>
      <vt:lpstr>Final slide 1</vt:lpstr>
      <vt:lpstr>POLICY ANSWERS</vt:lpstr>
      <vt:lpstr>The POLICY ANSWERS consortium</vt:lpstr>
      <vt:lpstr>PowerPoint Presentation</vt:lpstr>
      <vt:lpstr>PowerPoint Presentation</vt:lpstr>
      <vt:lpstr>PowerPoint Presentation</vt:lpstr>
      <vt:lpstr>PowerPoint Presentation</vt:lpstr>
      <vt:lpstr>Updated Capacity Building Programme 2024/2025</vt:lpstr>
      <vt:lpstr>PowerPoint Presentation</vt:lpstr>
      <vt:lpstr>PowerPoint Presentation</vt:lpstr>
      <vt:lpstr>PowerPoint Presentation</vt:lpstr>
      <vt:lpstr>PowerPoint Presentation</vt:lpstr>
      <vt:lpstr>Activities in Kosovo</vt:lpstr>
      <vt:lpstr>PowerPoint Presentation</vt:lpstr>
      <vt:lpstr>PowerPoint Presentation</vt:lpstr>
      <vt:lpstr>Activities in North Macedonia</vt:lpstr>
      <vt:lpstr>PowerPoint Presentation</vt:lpstr>
      <vt:lpstr>Activities in Serbia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 ANSWERS</dc:title>
  <dc:subject/>
  <dc:creator>valentina marcon</dc:creator>
  <dc:description/>
  <cp:lastModifiedBy>sanja popovic pantic</cp:lastModifiedBy>
  <cp:revision>13</cp:revision>
  <cp:lastPrinted>1601-01-01T00:00:00Z</cp:lastPrinted>
  <dcterms:created xsi:type="dcterms:W3CDTF">2024-01-09T16:24:06Z</dcterms:created>
  <dcterms:modified xsi:type="dcterms:W3CDTF">2025-05-14T12:39:23Z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12</vt:i4>
  </property>
  <property fmtid="{D5CDD505-2E9C-101B-9397-08002B2CF9AE}" pid="3" name="PresentationFormat">
    <vt:lpwstr>Personalizzato</vt:lpwstr>
  </property>
  <property fmtid="{D5CDD505-2E9C-101B-9397-08002B2CF9AE}" pid="4" name="Slides">
    <vt:i4>17</vt:i4>
  </property>
  <property fmtid="{D5CDD505-2E9C-101B-9397-08002B2CF9AE}" pid="5" name="ContentTypeId">
    <vt:lpwstr>0x0101008D35E43C237A334590F8E0AE1950C535</vt:lpwstr>
  </property>
</Properties>
</file>