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96" r:id="rId5"/>
    <p:sldId id="297" r:id="rId6"/>
    <p:sldId id="298" r:id="rId7"/>
    <p:sldId id="305" r:id="rId8"/>
    <p:sldId id="299" r:id="rId9"/>
    <p:sldId id="300" r:id="rId10"/>
    <p:sldId id="301" r:id="rId11"/>
    <p:sldId id="302" r:id="rId12"/>
    <p:sldId id="303" r:id="rId13"/>
    <p:sldId id="304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233"/>
    <a:srgbClr val="EACE75"/>
    <a:srgbClr val="312783"/>
    <a:srgbClr val="CBBBA0"/>
    <a:srgbClr val="FD7348"/>
    <a:srgbClr val="5F55A8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éma alapján készült stílus 1 – 6. jelölőszín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éma alapján készült stílus 1 – 3. jelölőszín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Téma alapján készült stílus 2 – 6. jelölőszín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éma alapján készült stílus 2 – 2. jelölőszín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éma alapján készült stílus 2 – 1. jelölőszín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Világos stíl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9" autoAdjust="0"/>
    <p:restoredTop sz="91438" autoAdjust="0"/>
  </p:normalViewPr>
  <p:slideViewPr>
    <p:cSldViewPr snapToGrid="0">
      <p:cViewPr varScale="1">
        <p:scale>
          <a:sx n="101" d="100"/>
          <a:sy n="101" d="100"/>
        </p:scale>
        <p:origin x="936" y="84"/>
      </p:cViewPr>
      <p:guideLst/>
    </p:cSldViewPr>
  </p:slideViewPr>
  <p:notesTextViewPr>
    <p:cViewPr>
      <p:scale>
        <a:sx n="35" d="100"/>
        <a:sy n="35" d="100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2DC0EAFC-24D6-7E0C-DC9E-1AFE7E5C3E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7595EB5-533A-D36E-100B-F09C4AD330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A1C6B-94CA-4440-9A7A-DC50070951A3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ECEECFC-9B5B-252D-1135-8C707260E7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F561FC5-0D34-3CB1-C991-9F0379F1E7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AA500-EA7F-4015-9218-C9E3B3FA2A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05476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78572-329C-4D32-8C4A-0E97B476FCE2}" type="datetimeFigureOut">
              <a:rPr lang="hu-HU" smtClean="0"/>
              <a:t>2026. 04. 21.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FDFE9-5C04-4D50-AB6E-7445FDC0B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19442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DFE9-5C04-4D50-AB6E-7445FDC0BC2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8759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4080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658444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6B775-FAC6-F065-6F37-DF19ED087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C90E365-2516-3FDB-8215-AFD2D2125B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022C2ED-1F7E-F755-4D5C-4E0E8A30FE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87922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1795726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59AEE2E-73F5-6617-C984-4409F014B9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69" y="1305259"/>
            <a:ext cx="9776658" cy="2360792"/>
          </a:xfrm>
          <a:prstGeom prst="rect">
            <a:avLst/>
          </a:prstGeom>
        </p:spPr>
        <p:txBody>
          <a:bodyPr/>
          <a:lstStyle>
            <a:lvl1pPr>
              <a:lnSpc>
                <a:spcPts val="7500"/>
              </a:lnSpc>
              <a:defRPr lang="hu-HU" sz="8000" kern="1200" spc="-150" dirty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9" name="Alcím 2">
            <a:extLst>
              <a:ext uri="{FF2B5EF4-FFF2-40B4-BE49-F238E27FC236}">
                <a16:creationId xmlns:a16="http://schemas.microsoft.com/office/drawing/2014/main" id="{9E20A6C4-8423-B3EF-9DC7-7FD398D5FA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69" y="3764327"/>
            <a:ext cx="9776658" cy="155540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3000"/>
              </a:lnSpc>
              <a:buNone/>
              <a:defRPr sz="2400">
                <a:solidFill>
                  <a:srgbClr val="31278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</p:spTree>
    <p:extLst>
      <p:ext uri="{BB962C8B-B14F-4D97-AF65-F5344CB8AC3E}">
        <p14:creationId xmlns:p14="http://schemas.microsoft.com/office/powerpoint/2010/main" val="326266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+ főcím,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ia számának helye 5">
            <a:extLst>
              <a:ext uri="{FF2B5EF4-FFF2-40B4-BE49-F238E27FC236}">
                <a16:creationId xmlns:a16="http://schemas.microsoft.com/office/drawing/2014/main" id="{4EB0FDDF-E57D-3F26-B16E-B496827A11A8}"/>
              </a:ext>
            </a:extLst>
          </p:cNvPr>
          <p:cNvSpPr txBox="1">
            <a:spLocks/>
          </p:cNvSpPr>
          <p:nvPr userDrawn="1"/>
        </p:nvSpPr>
        <p:spPr>
          <a:xfrm>
            <a:off x="118492" y="6238659"/>
            <a:ext cx="897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8" name="Kép helye 7">
            <a:extLst>
              <a:ext uri="{FF2B5EF4-FFF2-40B4-BE49-F238E27FC236}">
                <a16:creationId xmlns:a16="http://schemas.microsoft.com/office/drawing/2014/main" id="{66CDFAEF-92A8-56DC-CEEF-280233F092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9550" y="1034927"/>
            <a:ext cx="6954838" cy="488009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2" name="Alcím 2">
            <a:extLst>
              <a:ext uri="{FF2B5EF4-FFF2-40B4-BE49-F238E27FC236}">
                <a16:creationId xmlns:a16="http://schemas.microsoft.com/office/drawing/2014/main" id="{46F17109-FD2C-8327-C893-C816D316E0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1552" y="1034927"/>
            <a:ext cx="4680898" cy="2220894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3000"/>
              </a:lnSpc>
              <a:buNone/>
              <a:defRPr sz="2400">
                <a:solidFill>
                  <a:srgbClr val="31278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endParaRPr lang="hu-HU" dirty="0"/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48AC627A-C31B-2B06-AD11-9CC0AD0DBC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01552" y="3523167"/>
            <a:ext cx="3479895" cy="1109959"/>
          </a:xfrm>
          <a:prstGeom prst="rect">
            <a:avLst/>
          </a:prstGeom>
        </p:spPr>
        <p:txBody>
          <a:bodyPr/>
          <a:lstStyle>
            <a:lvl1pPr>
              <a:lnSpc>
                <a:spcPts val="1100"/>
              </a:lnSpc>
              <a:defRPr sz="900">
                <a:solidFill>
                  <a:srgbClr val="312783"/>
                </a:solidFill>
                <a:latin typeface="+mj-lt"/>
              </a:defRPr>
            </a:lvl1pPr>
          </a:lstStyle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394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őcím + 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ia számának helye 5">
            <a:extLst>
              <a:ext uri="{FF2B5EF4-FFF2-40B4-BE49-F238E27FC236}">
                <a16:creationId xmlns:a16="http://schemas.microsoft.com/office/drawing/2014/main" id="{4EB0FDDF-E57D-3F26-B16E-B496827A11A8}"/>
              </a:ext>
            </a:extLst>
          </p:cNvPr>
          <p:cNvSpPr txBox="1">
            <a:spLocks/>
          </p:cNvSpPr>
          <p:nvPr userDrawn="1"/>
        </p:nvSpPr>
        <p:spPr>
          <a:xfrm>
            <a:off x="118492" y="6238659"/>
            <a:ext cx="984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5" name="Kép helye 4">
            <a:extLst>
              <a:ext uri="{FF2B5EF4-FFF2-40B4-BE49-F238E27FC236}">
                <a16:creationId xmlns:a16="http://schemas.microsoft.com/office/drawing/2014/main" id="{8E89722E-CCA9-CF88-5285-E29CE5F6FD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02882" y="1050884"/>
            <a:ext cx="4579568" cy="4861756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10445EFB-4E6F-F809-D454-D68927DCDC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69" y="1050884"/>
            <a:ext cx="6980811" cy="2040658"/>
          </a:xfrm>
          <a:prstGeom prst="rect">
            <a:avLst/>
          </a:prstGeom>
        </p:spPr>
        <p:txBody>
          <a:bodyPr/>
          <a:lstStyle>
            <a:lvl1pPr>
              <a:lnSpc>
                <a:spcPts val="7500"/>
              </a:lnSpc>
              <a:defRPr lang="hu-HU" sz="8000" kern="1200" spc="-150" dirty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DD77760-4B98-8D5E-D407-EEAFC92878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69" y="3358888"/>
            <a:ext cx="4332451" cy="155540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3000"/>
              </a:lnSpc>
              <a:buNone/>
              <a:defRPr sz="2400">
                <a:solidFill>
                  <a:srgbClr val="31278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</p:spTree>
    <p:extLst>
      <p:ext uri="{BB962C8B-B14F-4D97-AF65-F5344CB8AC3E}">
        <p14:creationId xmlns:p14="http://schemas.microsoft.com/office/powerpoint/2010/main" val="135086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ép +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ia számának helye 5">
            <a:extLst>
              <a:ext uri="{FF2B5EF4-FFF2-40B4-BE49-F238E27FC236}">
                <a16:creationId xmlns:a16="http://schemas.microsoft.com/office/drawing/2014/main" id="{4EB0FDDF-E57D-3F26-B16E-B496827A11A8}"/>
              </a:ext>
            </a:extLst>
          </p:cNvPr>
          <p:cNvSpPr txBox="1">
            <a:spLocks/>
          </p:cNvSpPr>
          <p:nvPr userDrawn="1"/>
        </p:nvSpPr>
        <p:spPr>
          <a:xfrm>
            <a:off x="118491" y="6238659"/>
            <a:ext cx="12748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10" name="Cím 1">
            <a:extLst>
              <a:ext uri="{FF2B5EF4-FFF2-40B4-BE49-F238E27FC236}">
                <a16:creationId xmlns:a16="http://schemas.microsoft.com/office/drawing/2014/main" id="{71675AA2-A871-4B70-2F3F-F898B51C2D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10" y="5082721"/>
            <a:ext cx="5877871" cy="1109959"/>
          </a:xfrm>
          <a:prstGeom prst="rect">
            <a:avLst/>
          </a:prstGeom>
        </p:spPr>
        <p:txBody>
          <a:bodyPr/>
          <a:lstStyle>
            <a:lvl1pPr>
              <a:lnSpc>
                <a:spcPts val="1100"/>
              </a:lnSpc>
              <a:defRPr sz="900">
                <a:solidFill>
                  <a:srgbClr val="312783"/>
                </a:solidFill>
                <a:latin typeface="+mj-lt"/>
              </a:defRPr>
            </a:lvl1pPr>
          </a:lstStyle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  <p:sp>
        <p:nvSpPr>
          <p:cNvPr id="8" name="Kép helye 7">
            <a:extLst>
              <a:ext uri="{FF2B5EF4-FFF2-40B4-BE49-F238E27FC236}">
                <a16:creationId xmlns:a16="http://schemas.microsoft.com/office/drawing/2014/main" id="{8EA5E64C-AD5A-DF06-0225-BFA175106F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2085" y="1230792"/>
            <a:ext cx="5779223" cy="3666577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11" name="Kép helye 7">
            <a:extLst>
              <a:ext uri="{FF2B5EF4-FFF2-40B4-BE49-F238E27FC236}">
                <a16:creationId xmlns:a16="http://schemas.microsoft.com/office/drawing/2014/main" id="{6F87F6C2-D35E-0DF4-0C11-A2ECDD6BD6B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3393" y="1230792"/>
            <a:ext cx="5779223" cy="3666577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50818EE-97EF-5C2A-6DA1-05D7A297863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096352" y="5082721"/>
            <a:ext cx="5779223" cy="110995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100"/>
              </a:lnSpc>
              <a:buNone/>
              <a:defRPr lang="hu-HU" sz="9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379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áblázat helye 4">
            <a:extLst>
              <a:ext uri="{FF2B5EF4-FFF2-40B4-BE49-F238E27FC236}">
                <a16:creationId xmlns:a16="http://schemas.microsoft.com/office/drawing/2014/main" id="{5F3E9B13-061A-71B5-A342-535BD72307E5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73667" y="925513"/>
            <a:ext cx="10844665" cy="5006974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0388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ljes kép + log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ép helye 12">
            <a:extLst>
              <a:ext uri="{FF2B5EF4-FFF2-40B4-BE49-F238E27FC236}">
                <a16:creationId xmlns:a16="http://schemas.microsoft.com/office/drawing/2014/main" id="{2E44F2A1-FEB9-491C-8067-D773617DE8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2060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záró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445EFB-4E6F-F809-D454-D68927DCDC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69" y="1305259"/>
            <a:ext cx="10703181" cy="2123741"/>
          </a:xfrm>
          <a:prstGeom prst="rect">
            <a:avLst/>
          </a:prstGeom>
        </p:spPr>
        <p:txBody>
          <a:bodyPr/>
          <a:lstStyle>
            <a:lvl1pPr>
              <a:lnSpc>
                <a:spcPts val="7500"/>
              </a:lnSpc>
              <a:defRPr lang="hu-HU" sz="8000" kern="1200" spc="-150" dirty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err="1"/>
              <a:t>Thank</a:t>
            </a:r>
            <a:r>
              <a:rPr lang="hu-HU" dirty="0"/>
              <a:t> </a:t>
            </a:r>
            <a:r>
              <a:rPr lang="hu-HU" dirty="0" err="1"/>
              <a:t>you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your</a:t>
            </a:r>
            <a:r>
              <a:rPr lang="hu-HU" dirty="0"/>
              <a:t> </a:t>
            </a:r>
            <a:r>
              <a:rPr lang="hu-HU" dirty="0" err="1"/>
              <a:t>Attention</a:t>
            </a:r>
            <a:r>
              <a:rPr lang="hu-HU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66912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93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öveg helye 2">
            <a:extLst>
              <a:ext uri="{FF2B5EF4-FFF2-40B4-BE49-F238E27FC236}">
                <a16:creationId xmlns:a16="http://schemas.microsoft.com/office/drawing/2014/main" id="{6735F2ED-340C-BBB8-5EC3-ACB066B4A31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77131" y="2644392"/>
            <a:ext cx="10662246" cy="519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hu-HU" sz="2400" kern="1200" dirty="0" smtClean="0">
                <a:solidFill>
                  <a:srgbClr val="312783"/>
                </a:solidFill>
                <a:latin typeface="Fellix Medium" panose="00000600000000000000" pitchFamily="50" charset="-18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B568F6-6246-2E07-031E-DF7BCA9FB73B}"/>
              </a:ext>
            </a:extLst>
          </p:cNvPr>
          <p:cNvSpPr/>
          <p:nvPr userDrawn="1"/>
        </p:nvSpPr>
        <p:spPr>
          <a:xfrm>
            <a:off x="0" y="0"/>
            <a:ext cx="12192000" cy="1339848"/>
          </a:xfrm>
          <a:prstGeom prst="rect">
            <a:avLst/>
          </a:prstGeom>
          <a:solidFill>
            <a:srgbClr val="F9B233"/>
          </a:solidFill>
          <a:ln w="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9" name="Alcím 2">
            <a:extLst>
              <a:ext uri="{FF2B5EF4-FFF2-40B4-BE49-F238E27FC236}">
                <a16:creationId xmlns:a16="http://schemas.microsoft.com/office/drawing/2014/main" id="{9B6F9C61-1B1D-F9EF-B650-CC51B23EA8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709" y="150974"/>
            <a:ext cx="10662246" cy="95061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3000"/>
              </a:lnSpc>
              <a:buNone/>
              <a:defRPr sz="3200">
                <a:solidFill>
                  <a:srgbClr val="31278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</a:t>
            </a:r>
          </a:p>
          <a:p>
            <a:r>
              <a:rPr lang="hu-HU" dirty="0"/>
              <a:t>mintájának szerkesztéséhez</a:t>
            </a:r>
          </a:p>
        </p:txBody>
      </p:sp>
    </p:spTree>
    <p:extLst>
      <p:ext uri="{BB962C8B-B14F-4D97-AF65-F5344CB8AC3E}">
        <p14:creationId xmlns:p14="http://schemas.microsoft.com/office/powerpoint/2010/main" val="226527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+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F74198-0C4B-AF38-A371-DB6C74B112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8492" y="1158875"/>
            <a:ext cx="2031150" cy="1325563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rgbClr val="312783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7FFFEE-65A8-C957-9A2B-446CAFCDF2AB}"/>
              </a:ext>
            </a:extLst>
          </p:cNvPr>
          <p:cNvSpPr txBox="1">
            <a:spLocks/>
          </p:cNvSpPr>
          <p:nvPr userDrawn="1"/>
        </p:nvSpPr>
        <p:spPr>
          <a:xfrm>
            <a:off x="118492" y="6238659"/>
            <a:ext cx="10861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8" name="Kép helye 7">
            <a:extLst>
              <a:ext uri="{FF2B5EF4-FFF2-40B4-BE49-F238E27FC236}">
                <a16:creationId xmlns:a16="http://schemas.microsoft.com/office/drawing/2014/main" id="{840EA7E5-1696-9F4E-3F60-45CA26CDE7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96547" y="1158875"/>
            <a:ext cx="9376961" cy="4678363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798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F74198-0C4B-AF38-A371-DB6C74B112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49" y="5344730"/>
            <a:ext cx="2943939" cy="545062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rgbClr val="312783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7FFFEE-65A8-C957-9A2B-446CAFCDF2AB}"/>
              </a:ext>
            </a:extLst>
          </p:cNvPr>
          <p:cNvSpPr txBox="1">
            <a:spLocks/>
          </p:cNvSpPr>
          <p:nvPr userDrawn="1"/>
        </p:nvSpPr>
        <p:spPr>
          <a:xfrm>
            <a:off x="118492" y="6238659"/>
            <a:ext cx="1192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12" name="Diagram helye 11">
            <a:extLst>
              <a:ext uri="{FF2B5EF4-FFF2-40B4-BE49-F238E27FC236}">
                <a16:creationId xmlns:a16="http://schemas.microsoft.com/office/drawing/2014/main" id="{AF2A49EC-E002-C844-0D92-54958E75ACF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214924" y="1404938"/>
            <a:ext cx="4579814" cy="35909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15" name="Diagram helye 11">
            <a:extLst>
              <a:ext uri="{FF2B5EF4-FFF2-40B4-BE49-F238E27FC236}">
                <a16:creationId xmlns:a16="http://schemas.microsoft.com/office/drawing/2014/main" id="{56723F83-3EF5-2779-D00B-D5A6CEE27B08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903304" y="1412150"/>
            <a:ext cx="3483049" cy="35909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16" name="Diagram helye 11">
            <a:extLst>
              <a:ext uri="{FF2B5EF4-FFF2-40B4-BE49-F238E27FC236}">
                <a16:creationId xmlns:a16="http://schemas.microsoft.com/office/drawing/2014/main" id="{3A9E4077-BC0A-93A8-3CF9-A22E434BA0B4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8494919" y="1412150"/>
            <a:ext cx="3490493" cy="35909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E27BA103-8C7F-F4CE-78C5-0D27F44B76D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796429" y="5344730"/>
            <a:ext cx="2283305" cy="519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30CBF91-B32B-870F-3952-94BD08F5E3D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388044" y="5344730"/>
            <a:ext cx="2283305" cy="519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6773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ép - 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F74198-0C4B-AF38-A371-DB6C74B112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765" y="5237035"/>
            <a:ext cx="2943939" cy="545062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rgbClr val="312783"/>
                </a:solidFill>
              </a:defRPr>
            </a:lvl1pPr>
          </a:lstStyle>
          <a:p>
            <a:r>
              <a:rPr lang="hu-HU" dirty="0"/>
              <a:t>Képaláírás szerkesztése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7FFFEE-65A8-C957-9A2B-446CAFCDF2AB}"/>
              </a:ext>
            </a:extLst>
          </p:cNvPr>
          <p:cNvSpPr txBox="1">
            <a:spLocks/>
          </p:cNvSpPr>
          <p:nvPr userDrawn="1"/>
        </p:nvSpPr>
        <p:spPr>
          <a:xfrm>
            <a:off x="118492" y="6238659"/>
            <a:ext cx="984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13" name="Kép helye 12">
            <a:extLst>
              <a:ext uri="{FF2B5EF4-FFF2-40B4-BE49-F238E27FC236}">
                <a16:creationId xmlns:a16="http://schemas.microsoft.com/office/drawing/2014/main" id="{2E44F2A1-FEB9-491C-8067-D773617DE8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3640" y="1785936"/>
            <a:ext cx="3381375" cy="3286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17" name="Kép helye 12">
            <a:extLst>
              <a:ext uri="{FF2B5EF4-FFF2-40B4-BE49-F238E27FC236}">
                <a16:creationId xmlns:a16="http://schemas.microsoft.com/office/drawing/2014/main" id="{8D39599D-20EB-8E03-18FD-C14EF222B98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05312" y="1785936"/>
            <a:ext cx="3381375" cy="3286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19" name="Kép helye 12">
            <a:extLst>
              <a:ext uri="{FF2B5EF4-FFF2-40B4-BE49-F238E27FC236}">
                <a16:creationId xmlns:a16="http://schemas.microsoft.com/office/drawing/2014/main" id="{E8AB259E-3201-4D4E-B6B4-6A29AF2E009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596984" y="1785936"/>
            <a:ext cx="3381375" cy="3286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FA2E9B82-0CC9-9038-F2CA-740AD48AF40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298437" y="5249942"/>
            <a:ext cx="2943939" cy="519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9" name="Alcím 2">
            <a:extLst>
              <a:ext uri="{FF2B5EF4-FFF2-40B4-BE49-F238E27FC236}">
                <a16:creationId xmlns:a16="http://schemas.microsoft.com/office/drawing/2014/main" id="{0113402E-B927-727E-BA28-9AE2A6E746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490109" y="5249942"/>
            <a:ext cx="3047621" cy="503439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54086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kép - 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F74198-0C4B-AF38-A371-DB6C74B112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8492" y="4290663"/>
            <a:ext cx="2271417" cy="545062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rgbClr val="312783"/>
                </a:solidFill>
              </a:defRPr>
            </a:lvl1pPr>
          </a:lstStyle>
          <a:p>
            <a:r>
              <a:rPr lang="hu-HU" dirty="0"/>
              <a:t>Képaláírás szerkesztésese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7FFFEE-65A8-C957-9A2B-446CAFCDF2AB}"/>
              </a:ext>
            </a:extLst>
          </p:cNvPr>
          <p:cNvSpPr txBox="1">
            <a:spLocks/>
          </p:cNvSpPr>
          <p:nvPr userDrawn="1"/>
        </p:nvSpPr>
        <p:spPr>
          <a:xfrm>
            <a:off x="118491" y="6238659"/>
            <a:ext cx="11297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13" name="Kép helye 12">
            <a:extLst>
              <a:ext uri="{FF2B5EF4-FFF2-40B4-BE49-F238E27FC236}">
                <a16:creationId xmlns:a16="http://schemas.microsoft.com/office/drawing/2014/main" id="{2E44F2A1-FEB9-491C-8067-D773617DE8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3173" y="1918558"/>
            <a:ext cx="2176736" cy="211770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12" name="Kép helye 12">
            <a:extLst>
              <a:ext uri="{FF2B5EF4-FFF2-40B4-BE49-F238E27FC236}">
                <a16:creationId xmlns:a16="http://schemas.microsoft.com/office/drawing/2014/main" id="{6844EFC6-2AE6-DD38-0D61-5CCE665E6D9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603082" y="1918346"/>
            <a:ext cx="2176736" cy="211770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16" name="Kép helye 12">
            <a:extLst>
              <a:ext uri="{FF2B5EF4-FFF2-40B4-BE49-F238E27FC236}">
                <a16:creationId xmlns:a16="http://schemas.microsoft.com/office/drawing/2014/main" id="{EAA516A4-55FD-9237-7C0B-577D9263DFF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15025" y="1918346"/>
            <a:ext cx="2176736" cy="211770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21" name="Kép helye 12">
            <a:extLst>
              <a:ext uri="{FF2B5EF4-FFF2-40B4-BE49-F238E27FC236}">
                <a16:creationId xmlns:a16="http://schemas.microsoft.com/office/drawing/2014/main" id="{45D00E64-6302-1D33-1E8D-7BAA01C8F8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12184" y="1918346"/>
            <a:ext cx="2176736" cy="211770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23" name="Kép helye 12">
            <a:extLst>
              <a:ext uri="{FF2B5EF4-FFF2-40B4-BE49-F238E27FC236}">
                <a16:creationId xmlns:a16="http://schemas.microsoft.com/office/drawing/2014/main" id="{C2626CA9-3EA0-FA3D-35FA-801934682B5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809343" y="1918346"/>
            <a:ext cx="2176736" cy="211770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53080972-73D2-9FAF-40B3-A0F56F115A7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15652" y="4290451"/>
            <a:ext cx="2264166" cy="519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8" name="Alcím 2">
            <a:extLst>
              <a:ext uri="{FF2B5EF4-FFF2-40B4-BE49-F238E27FC236}">
                <a16:creationId xmlns:a16="http://schemas.microsoft.com/office/drawing/2014/main" id="{46032C48-0130-DD4B-3BF8-3327DE5C4F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05561" y="4290451"/>
            <a:ext cx="2286200" cy="503439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Mintaszöveg szerkesztése</a:t>
            </a:r>
          </a:p>
        </p:txBody>
      </p:sp>
      <p:sp>
        <p:nvSpPr>
          <p:cNvPr id="10" name="Szöveg helye 2">
            <a:extLst>
              <a:ext uri="{FF2B5EF4-FFF2-40B4-BE49-F238E27FC236}">
                <a16:creationId xmlns:a16="http://schemas.microsoft.com/office/drawing/2014/main" id="{087C3FD8-E778-9FAA-8771-B44E64F0C3B4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317502" y="4290452"/>
            <a:ext cx="2276441" cy="503437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4" name="Szöveg helye 4">
            <a:extLst>
              <a:ext uri="{FF2B5EF4-FFF2-40B4-BE49-F238E27FC236}">
                <a16:creationId xmlns:a16="http://schemas.microsoft.com/office/drawing/2014/main" id="{C317C292-87C6-6ED5-FFC2-9CBC75D87C9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9714661" y="4290451"/>
            <a:ext cx="2286199" cy="54506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lang="hu-HU" sz="13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68653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ljes 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ép helye 12">
            <a:extLst>
              <a:ext uri="{FF2B5EF4-FFF2-40B4-BE49-F238E27FC236}">
                <a16:creationId xmlns:a16="http://schemas.microsoft.com/office/drawing/2014/main" id="{2E44F2A1-FEB9-491C-8067-D773617DE8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215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árom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ia számának helye 5">
            <a:extLst>
              <a:ext uri="{FF2B5EF4-FFF2-40B4-BE49-F238E27FC236}">
                <a16:creationId xmlns:a16="http://schemas.microsoft.com/office/drawing/2014/main" id="{4EB0FDDF-E57D-3F26-B16E-B496827A11A8}"/>
              </a:ext>
            </a:extLst>
          </p:cNvPr>
          <p:cNvSpPr txBox="1">
            <a:spLocks/>
          </p:cNvSpPr>
          <p:nvPr userDrawn="1"/>
        </p:nvSpPr>
        <p:spPr>
          <a:xfrm>
            <a:off x="118491" y="6238659"/>
            <a:ext cx="926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10" name="Cím 1">
            <a:extLst>
              <a:ext uri="{FF2B5EF4-FFF2-40B4-BE49-F238E27FC236}">
                <a16:creationId xmlns:a16="http://schemas.microsoft.com/office/drawing/2014/main" id="{71675AA2-A871-4B70-2F3F-F898B51C2D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2963" y="2124144"/>
            <a:ext cx="2821919" cy="1109959"/>
          </a:xfrm>
          <a:prstGeom prst="rect">
            <a:avLst/>
          </a:prstGeom>
        </p:spPr>
        <p:txBody>
          <a:bodyPr/>
          <a:lstStyle>
            <a:lvl1pPr>
              <a:lnSpc>
                <a:spcPts val="1100"/>
              </a:lnSpc>
              <a:defRPr sz="900">
                <a:solidFill>
                  <a:srgbClr val="312783"/>
                </a:solidFill>
                <a:latin typeface="+mj-lt"/>
              </a:defRPr>
            </a:lvl1pPr>
          </a:lstStyle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A1598BE-C3C2-C1CC-1954-40E849DE351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84385" y="2118189"/>
            <a:ext cx="2821918" cy="11099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100"/>
              </a:lnSpc>
              <a:buNone/>
              <a:defRPr lang="hu-HU" sz="9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B66EA19F-48F7-A24D-BFBB-4D9A61F412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52963" y="1067663"/>
            <a:ext cx="2821919" cy="87114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3000"/>
              </a:lnSpc>
              <a:buNone/>
              <a:defRPr sz="2400">
                <a:solidFill>
                  <a:srgbClr val="31278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endParaRPr lang="hu-HU" dirty="0"/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4BC918D6-3C38-2CC2-D4E0-2A7479E7EAA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684385" y="1066358"/>
            <a:ext cx="2821918" cy="8664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hu-HU" sz="2400" kern="1200" dirty="0" smtClean="0">
                <a:solidFill>
                  <a:srgbClr val="312783"/>
                </a:solidFill>
                <a:latin typeface="Fellix Medium" panose="00000600000000000000" pitchFamily="50" charset="-18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22" name="Szöveg helye 21">
            <a:extLst>
              <a:ext uri="{FF2B5EF4-FFF2-40B4-BE49-F238E27FC236}">
                <a16:creationId xmlns:a16="http://schemas.microsoft.com/office/drawing/2014/main" id="{AC750EA6-E2E2-8392-D037-A6901C21A9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15806" y="1066358"/>
            <a:ext cx="3465332" cy="8941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hu-HU" sz="2400" kern="1200" dirty="0">
                <a:solidFill>
                  <a:srgbClr val="312783"/>
                </a:solidFill>
                <a:latin typeface="Fellix Medium" panose="00000600000000000000" pitchFamily="50" charset="-18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28" name="Szöveg helye 27">
            <a:extLst>
              <a:ext uri="{FF2B5EF4-FFF2-40B4-BE49-F238E27FC236}">
                <a16:creationId xmlns:a16="http://schemas.microsoft.com/office/drawing/2014/main" id="{5D373169-AA03-E0F9-15AC-B87935A8C3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515150" y="2122839"/>
            <a:ext cx="2822575" cy="10859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100"/>
              </a:lnSpc>
              <a:buNone/>
              <a:defRPr sz="900">
                <a:solidFill>
                  <a:srgbClr val="312783"/>
                </a:solidFill>
                <a:latin typeface="+mj-lt"/>
              </a:defRPr>
            </a:lvl1pPr>
          </a:lstStyle>
          <a:p>
            <a:pPr lvl="0"/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952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őcím - két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ia számának helye 5">
            <a:extLst>
              <a:ext uri="{FF2B5EF4-FFF2-40B4-BE49-F238E27FC236}">
                <a16:creationId xmlns:a16="http://schemas.microsoft.com/office/drawing/2014/main" id="{4EB0FDDF-E57D-3F26-B16E-B496827A11A8}"/>
              </a:ext>
            </a:extLst>
          </p:cNvPr>
          <p:cNvSpPr txBox="1">
            <a:spLocks/>
          </p:cNvSpPr>
          <p:nvPr userDrawn="1"/>
        </p:nvSpPr>
        <p:spPr>
          <a:xfrm>
            <a:off x="118491" y="6238659"/>
            <a:ext cx="868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F50A91-9266-45F5-ADA0-FB67A4241DFD}" type="slidenum">
              <a:rPr lang="hu-HU" sz="2000" smtClean="0">
                <a:solidFill>
                  <a:srgbClr val="312783"/>
                </a:solidFill>
                <a:latin typeface="Fellix Medium" panose="00000600000000000000" pitchFamily="50" charset="-18"/>
              </a:rPr>
              <a:pPr algn="l"/>
              <a:t>‹#›</a:t>
            </a:fld>
            <a:endParaRPr lang="hu-HU" sz="2000" dirty="0">
              <a:solidFill>
                <a:srgbClr val="312783"/>
              </a:solidFill>
              <a:latin typeface="Fellix Medium" panose="00000600000000000000" pitchFamily="50" charset="-18"/>
            </a:endParaRPr>
          </a:p>
        </p:txBody>
      </p:sp>
      <p:sp>
        <p:nvSpPr>
          <p:cNvPr id="10" name="Cím 1">
            <a:extLst>
              <a:ext uri="{FF2B5EF4-FFF2-40B4-BE49-F238E27FC236}">
                <a16:creationId xmlns:a16="http://schemas.microsoft.com/office/drawing/2014/main" id="{71675AA2-A871-4B70-2F3F-F898B51C2D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0204" y="3035804"/>
            <a:ext cx="2821919" cy="1109959"/>
          </a:xfrm>
          <a:prstGeom prst="rect">
            <a:avLst/>
          </a:prstGeom>
        </p:spPr>
        <p:txBody>
          <a:bodyPr/>
          <a:lstStyle>
            <a:lvl1pPr>
              <a:lnSpc>
                <a:spcPts val="1100"/>
              </a:lnSpc>
              <a:defRPr sz="900">
                <a:solidFill>
                  <a:srgbClr val="312783"/>
                </a:solidFill>
                <a:latin typeface="+mj-lt"/>
              </a:defRPr>
            </a:lvl1pPr>
          </a:lstStyle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  <p:sp>
        <p:nvSpPr>
          <p:cNvPr id="2" name="Alcím 2">
            <a:extLst>
              <a:ext uri="{FF2B5EF4-FFF2-40B4-BE49-F238E27FC236}">
                <a16:creationId xmlns:a16="http://schemas.microsoft.com/office/drawing/2014/main" id="{825CD5FB-8748-AC7E-683D-9F10127FD28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0204" y="1039542"/>
            <a:ext cx="8290521" cy="1805255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3000"/>
              </a:lnSpc>
              <a:buNone/>
              <a:defRPr sz="2400">
                <a:solidFill>
                  <a:srgbClr val="31278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út.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6C3CABF-13E0-F75F-6995-B40A18C835C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918660" y="3035803"/>
            <a:ext cx="2821919" cy="11099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100"/>
              </a:lnSpc>
              <a:buNone/>
              <a:defRPr lang="hu-HU" sz="900" kern="1200" dirty="0" smtClean="0">
                <a:solidFill>
                  <a:srgbClr val="312783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,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adipiscing</a:t>
            </a:r>
            <a:r>
              <a:rPr lang="hu-HU" dirty="0"/>
              <a:t> elit,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eiusmod</a:t>
            </a:r>
            <a:r>
              <a:rPr lang="hu-HU" dirty="0"/>
              <a:t>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incididunt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labore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aliqua</a:t>
            </a:r>
            <a:r>
              <a:rPr lang="hu-HU" dirty="0"/>
              <a:t>.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ad minim </a:t>
            </a:r>
            <a:r>
              <a:rPr lang="hu-HU" dirty="0" err="1"/>
              <a:t>veniam</a:t>
            </a:r>
            <a:r>
              <a:rPr lang="hu-HU" dirty="0"/>
              <a:t>,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nostrud</a:t>
            </a:r>
            <a:r>
              <a:rPr lang="hu-HU" dirty="0"/>
              <a:t> </a:t>
            </a:r>
            <a:r>
              <a:rPr lang="hu-HU" dirty="0" err="1"/>
              <a:t>exercitation</a:t>
            </a:r>
            <a:r>
              <a:rPr lang="hu-HU" dirty="0"/>
              <a:t> </a:t>
            </a:r>
            <a:r>
              <a:rPr lang="hu-HU" dirty="0" err="1"/>
              <a:t>ullamco</a:t>
            </a:r>
            <a:r>
              <a:rPr lang="hu-HU" dirty="0"/>
              <a:t> </a:t>
            </a:r>
            <a:r>
              <a:rPr lang="hu-HU" dirty="0" err="1"/>
              <a:t>laboris</a:t>
            </a:r>
            <a:r>
              <a:rPr lang="hu-HU" dirty="0"/>
              <a:t> </a:t>
            </a:r>
            <a:r>
              <a:rPr lang="hu-HU" dirty="0" err="1"/>
              <a:t>nisi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aliquip</a:t>
            </a:r>
            <a:r>
              <a:rPr lang="hu-HU" dirty="0"/>
              <a:t> ex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commodo</a:t>
            </a:r>
            <a:r>
              <a:rPr lang="hu-HU" dirty="0"/>
              <a:t> </a:t>
            </a:r>
            <a:r>
              <a:rPr lang="hu-HU" dirty="0" err="1"/>
              <a:t>consequat</a:t>
            </a:r>
            <a:r>
              <a:rPr lang="hu-HU" dirty="0"/>
              <a:t>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irure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in </a:t>
            </a:r>
            <a:r>
              <a:rPr lang="hu-HU" dirty="0" err="1"/>
              <a:t>reprehenderit</a:t>
            </a:r>
            <a:r>
              <a:rPr lang="hu-HU" dirty="0"/>
              <a:t> in </a:t>
            </a:r>
            <a:r>
              <a:rPr lang="hu-HU" dirty="0" err="1"/>
              <a:t>voluptate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esse </a:t>
            </a:r>
            <a:r>
              <a:rPr lang="hu-HU" dirty="0" err="1"/>
              <a:t>cillum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96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CE75">
            <a:alpha val="6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46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52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77" r:id="rId13"/>
    <p:sldLayoutId id="2147483663" r:id="rId14"/>
    <p:sldLayoutId id="2147483676" r:id="rId15"/>
    <p:sldLayoutId id="214748364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bkardon@rcisd.eu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.png"/><Relationship Id="rId5" Type="http://schemas.openxmlformats.org/officeDocument/2006/relationships/hyperlink" Target="http://www.rcisd.eu/" TargetMode="External"/><Relationship Id="rId4" Type="http://schemas.openxmlformats.org/officeDocument/2006/relationships/hyperlink" Target="mailto:info@rcisd.e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49FAB-F7A3-08C1-5F6B-0ACA58214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499"/>
            <a:ext cx="12192000" cy="2360792"/>
          </a:xfrm>
        </p:spPr>
        <p:txBody>
          <a:bodyPr/>
          <a:lstStyle/>
          <a:p>
            <a:pPr algn="ctr">
              <a:spcAft>
                <a:spcPts val="1800"/>
              </a:spcAft>
            </a:pPr>
            <a:r>
              <a:rPr lang="en-US" sz="7200" dirty="0"/>
              <a:t>R&amp;</a:t>
            </a:r>
            <a:r>
              <a:rPr lang="hu-HU" sz="7200" dirty="0"/>
              <a:t>I</a:t>
            </a:r>
            <a:r>
              <a:rPr lang="en-US" sz="7200" dirty="0"/>
              <a:t> Policy Support </a:t>
            </a:r>
            <a:r>
              <a:rPr lang="hu-HU" sz="7200" dirty="0"/>
              <a:t>f</a:t>
            </a:r>
            <a:r>
              <a:rPr lang="en-US" sz="7200" dirty="0"/>
              <a:t>or Enlargement Countries</a:t>
            </a:r>
            <a:endParaRPr lang="en-HU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2AC82-BB72-B4D1-5C0B-760DD0956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950" y="3732628"/>
            <a:ext cx="11726100" cy="1555403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500"/>
              </a:spcBef>
            </a:pPr>
            <a:r>
              <a:rPr lang="en-US" dirty="0"/>
              <a:t>Towards a Stronger European Research Area: </a:t>
            </a:r>
            <a:br>
              <a:rPr lang="hu-HU" dirty="0"/>
            </a:br>
            <a:r>
              <a:rPr lang="en-US" dirty="0"/>
              <a:t>Lessons and Pathways for the Western Balkans’ Participation</a:t>
            </a:r>
            <a:endParaRPr lang="hu-HU" dirty="0"/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lang="hu-HU" sz="1200" dirty="0"/>
          </a:p>
          <a:p>
            <a:pPr algn="ctr">
              <a:lnSpc>
                <a:spcPct val="100000"/>
              </a:lnSpc>
              <a:spcBef>
                <a:spcPts val="500"/>
              </a:spcBef>
            </a:pPr>
            <a:r>
              <a:rPr lang="hu-HU" dirty="0"/>
              <a:t>POLICY ANSWERS </a:t>
            </a:r>
            <a:r>
              <a:rPr lang="hu-HU" dirty="0" err="1"/>
              <a:t>final</a:t>
            </a:r>
            <a:r>
              <a:rPr lang="hu-HU" dirty="0"/>
              <a:t> </a:t>
            </a:r>
            <a:r>
              <a:rPr lang="hu-HU" dirty="0" err="1"/>
              <a:t>public</a:t>
            </a:r>
            <a:r>
              <a:rPr lang="hu-HU" dirty="0"/>
              <a:t> </a:t>
            </a:r>
            <a:r>
              <a:rPr lang="hu-HU" dirty="0" err="1"/>
              <a:t>event</a:t>
            </a:r>
            <a:endParaRPr lang="en-GB" dirty="0"/>
          </a:p>
          <a:p>
            <a:pPr algn="ctr">
              <a:lnSpc>
                <a:spcPct val="100000"/>
              </a:lnSpc>
              <a:spcBef>
                <a:spcPts val="500"/>
              </a:spcBef>
            </a:pPr>
            <a:r>
              <a:rPr lang="hu-HU" dirty="0"/>
              <a:t>19 </a:t>
            </a:r>
            <a:r>
              <a:rPr lang="hu-HU" dirty="0" err="1"/>
              <a:t>March</a:t>
            </a:r>
            <a:r>
              <a:rPr lang="en-GB" dirty="0"/>
              <a:t> 2026</a:t>
            </a:r>
            <a:r>
              <a:rPr lang="hu-HU" dirty="0"/>
              <a:t>, Tirana</a:t>
            </a:r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499BFCA-655B-CD53-845D-5CC7E31B1004}"/>
              </a:ext>
            </a:extLst>
          </p:cNvPr>
          <p:cNvSpPr txBox="1">
            <a:spLocks/>
          </p:cNvSpPr>
          <p:nvPr/>
        </p:nvSpPr>
        <p:spPr>
          <a:xfrm>
            <a:off x="3071279" y="6012243"/>
            <a:ext cx="5425907" cy="1113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31278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hu-HU" sz="1600" dirty="0" err="1"/>
              <a:t>Dr</a:t>
            </a:r>
            <a:r>
              <a:rPr lang="hu-HU" sz="1600" dirty="0"/>
              <a:t> Béla Kardon </a:t>
            </a:r>
            <a:r>
              <a:rPr lang="hu-HU" sz="1600" dirty="0" err="1"/>
              <a:t>Chief</a:t>
            </a:r>
            <a:r>
              <a:rPr lang="hu-HU" sz="1600" dirty="0"/>
              <a:t> </a:t>
            </a:r>
            <a:r>
              <a:rPr lang="hu-HU" sz="1600" dirty="0" err="1"/>
              <a:t>Scientific</a:t>
            </a:r>
            <a:r>
              <a:rPr lang="hu-HU" sz="1600" dirty="0"/>
              <a:t> </a:t>
            </a:r>
            <a:r>
              <a:rPr lang="hu-HU" sz="1600" dirty="0" err="1"/>
              <a:t>Officer</a:t>
            </a:r>
            <a:endParaRPr lang="hu-HU" sz="1600" dirty="0"/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hu-HU" sz="1600" dirty="0" err="1"/>
              <a:t>Regional</a:t>
            </a:r>
            <a:r>
              <a:rPr lang="hu-HU" sz="1600" dirty="0"/>
              <a:t> Centre </a:t>
            </a:r>
            <a:r>
              <a:rPr lang="hu-HU" sz="1600" dirty="0" err="1"/>
              <a:t>for</a:t>
            </a:r>
            <a:r>
              <a:rPr lang="hu-HU" sz="1600" dirty="0"/>
              <a:t> </a:t>
            </a:r>
            <a:r>
              <a:rPr lang="hu-HU" sz="1600" dirty="0" err="1"/>
              <a:t>Information</a:t>
            </a:r>
            <a:r>
              <a:rPr lang="hu-HU" sz="1600" dirty="0"/>
              <a:t> and </a:t>
            </a:r>
            <a:r>
              <a:rPr lang="hu-HU" sz="1600" dirty="0" err="1"/>
              <a:t>Scientific</a:t>
            </a:r>
            <a:r>
              <a:rPr lang="hu-HU" sz="1600" dirty="0"/>
              <a:t> </a:t>
            </a:r>
            <a:r>
              <a:rPr lang="hu-HU" sz="1600" dirty="0" err="1"/>
              <a:t>Development</a:t>
            </a:r>
            <a:endParaRPr lang="en-GB" sz="1600" dirty="0"/>
          </a:p>
        </p:txBody>
      </p:sp>
      <p:pic>
        <p:nvPicPr>
          <p:cNvPr id="8" name="Picture 7" descr="A blue and white logo&#10;&#10;AI-generated content may be incorrect.">
            <a:extLst>
              <a:ext uri="{FF2B5EF4-FFF2-40B4-BE49-F238E27FC236}">
                <a16:creationId xmlns:a16="http://schemas.microsoft.com/office/drawing/2014/main" id="{3FCFFA69-8D17-1A6C-DE22-3F6205197E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93508"/>
            <a:ext cx="2636966" cy="718119"/>
          </a:xfrm>
          <a:prstGeom prst="rect">
            <a:avLst/>
          </a:prstGeom>
        </p:spPr>
      </p:pic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F3F389D1-C9DB-980B-4B98-D4E0261BAE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093" y="5993509"/>
            <a:ext cx="2636966" cy="585992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1146C322-C0EA-DF53-7ABE-D7C5FB860AF6}"/>
              </a:ext>
            </a:extLst>
          </p:cNvPr>
          <p:cNvSpPr txBox="1"/>
          <p:nvPr/>
        </p:nvSpPr>
        <p:spPr>
          <a:xfrm>
            <a:off x="1685925" y="2391865"/>
            <a:ext cx="8820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7200" b="1" i="0" u="none" strike="noStrike" kern="1200" cap="none" spc="-150" normalizeH="0" baseline="0" noProof="0" dirty="0">
                <a:ln>
                  <a:noFill/>
                </a:ln>
                <a:solidFill>
                  <a:srgbClr val="312783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POLICY ENLARGE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87621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FB426-2994-8ABE-F05B-8826D1BCF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73" y="1149501"/>
            <a:ext cx="10703181" cy="2123741"/>
          </a:xfrm>
        </p:spPr>
        <p:txBody>
          <a:bodyPr/>
          <a:lstStyle/>
          <a:p>
            <a:br>
              <a:rPr lang="hu-HU" sz="7200" dirty="0"/>
            </a:br>
            <a:r>
              <a:rPr lang="en-HU" sz="7200" dirty="0"/>
              <a:t>Thank you for your</a:t>
            </a:r>
            <a:r>
              <a:rPr lang="hu-HU" sz="7200" dirty="0"/>
              <a:t> a</a:t>
            </a:r>
            <a:r>
              <a:rPr lang="en-HU" sz="7200" dirty="0"/>
              <a:t>ttention!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8B019F-5C07-6B81-F628-E67BB5981CA7}"/>
              </a:ext>
            </a:extLst>
          </p:cNvPr>
          <p:cNvSpPr txBox="1">
            <a:spLocks/>
          </p:cNvSpPr>
          <p:nvPr/>
        </p:nvSpPr>
        <p:spPr>
          <a:xfrm>
            <a:off x="6096000" y="4064777"/>
            <a:ext cx="6096000" cy="19541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31278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u-HU" sz="2000" dirty="0" err="1"/>
              <a:t>Dr</a:t>
            </a:r>
            <a:r>
              <a:rPr lang="hu-HU" sz="2000" dirty="0"/>
              <a:t> Béla Kardon CSO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u-HU" sz="2000" dirty="0" err="1"/>
              <a:t>Regional</a:t>
            </a:r>
            <a:r>
              <a:rPr lang="hu-HU" sz="2000" dirty="0"/>
              <a:t> Centre </a:t>
            </a:r>
            <a:r>
              <a:rPr lang="hu-HU" sz="2000" dirty="0" err="1"/>
              <a:t>for</a:t>
            </a:r>
            <a:r>
              <a:rPr lang="hu-HU" sz="2000" dirty="0"/>
              <a:t> </a:t>
            </a:r>
            <a:r>
              <a:rPr lang="hu-HU" sz="2000" dirty="0" err="1"/>
              <a:t>Information</a:t>
            </a:r>
            <a:r>
              <a:rPr lang="hu-HU" sz="2000" dirty="0"/>
              <a:t> and </a:t>
            </a:r>
            <a:r>
              <a:rPr lang="hu-HU" sz="2000" dirty="0" err="1"/>
              <a:t>Scientific</a:t>
            </a:r>
            <a:r>
              <a:rPr lang="hu-HU" sz="2000" dirty="0"/>
              <a:t> </a:t>
            </a:r>
            <a:r>
              <a:rPr lang="hu-HU" sz="2000" dirty="0" err="1"/>
              <a:t>Development</a:t>
            </a:r>
            <a:endParaRPr lang="hu-HU" sz="20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u-HU" sz="2000" dirty="0">
                <a:hlinkClick r:id="rId3"/>
              </a:rPr>
              <a:t>bkardon@rcisd.eu</a:t>
            </a:r>
            <a:endParaRPr lang="hu-HU" sz="20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hu-HU" sz="20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u-HU" sz="2000" dirty="0">
                <a:hlinkClick r:id="rId4"/>
              </a:rPr>
              <a:t>info@rcisd.eu</a:t>
            </a:r>
            <a:endParaRPr lang="hu-HU" sz="20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u-HU" sz="2000" dirty="0">
                <a:hlinkClick r:id="rId5"/>
              </a:rPr>
              <a:t>www.rcisd.eu</a:t>
            </a:r>
            <a:endParaRPr lang="hu-HU" sz="20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hu-HU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1600" dirty="0"/>
          </a:p>
        </p:txBody>
      </p:sp>
      <p:pic>
        <p:nvPicPr>
          <p:cNvPr id="7" name="Picture 6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149EAA05-05E6-440F-5372-DD06967E10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093" y="6018909"/>
            <a:ext cx="2636966" cy="585992"/>
          </a:xfrm>
          <a:prstGeom prst="rect">
            <a:avLst/>
          </a:prstGeom>
        </p:spPr>
      </p:pic>
      <p:pic>
        <p:nvPicPr>
          <p:cNvPr id="5" name="Picture 4" descr="A blue and white logo&#10;&#10;AI-generated content may be incorrect.">
            <a:extLst>
              <a:ext uri="{FF2B5EF4-FFF2-40B4-BE49-F238E27FC236}">
                <a16:creationId xmlns:a16="http://schemas.microsoft.com/office/drawing/2014/main" id="{8A8E0739-2E21-E941-00B9-763BD2A65D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73" y="176840"/>
            <a:ext cx="2636966" cy="71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8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5EFA4B8-8EE1-85BD-FCE5-6A54F8A01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9" y="150974"/>
            <a:ext cx="10662246" cy="763426"/>
          </a:xfrm>
        </p:spPr>
        <p:txBody>
          <a:bodyPr/>
          <a:lstStyle/>
          <a:p>
            <a:pPr algn="ctr">
              <a:spcBef>
                <a:spcPts val="0"/>
              </a:spcBef>
            </a:pPr>
            <a:endParaRPr lang="hu-HU" b="1" dirty="0"/>
          </a:p>
          <a:p>
            <a:pPr algn="ctr">
              <a:spcBef>
                <a:spcPts val="0"/>
              </a:spcBef>
            </a:pPr>
            <a:r>
              <a:rPr lang="en-GB" sz="3600" b="1" dirty="0"/>
              <a:t>The Proposal</a:t>
            </a:r>
            <a:endParaRPr lang="en-HU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D4C2E-BDA4-135F-F231-BABF3A25D62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77131" y="1537855"/>
            <a:ext cx="10662246" cy="5018809"/>
          </a:xfrm>
        </p:spPr>
        <p:txBody>
          <a:bodyPr/>
          <a:lstStyle/>
          <a:p>
            <a:r>
              <a:rPr lang="en-GB" sz="3200" dirty="0"/>
              <a:t>Call: HORIZON-WIDERA-2025-04-ACCESS-01</a:t>
            </a:r>
          </a:p>
          <a:p>
            <a:r>
              <a:rPr lang="en-GB" sz="3200" dirty="0"/>
              <a:t>Support for R&amp;I policy making in the EU enlargement countries </a:t>
            </a:r>
          </a:p>
          <a:p>
            <a:r>
              <a:rPr lang="en-GB" sz="3200" dirty="0"/>
              <a:t>Type of action: CSA</a:t>
            </a:r>
          </a:p>
          <a:p>
            <a:r>
              <a:rPr lang="en-GB" sz="3200" dirty="0"/>
              <a:t>Budget: EUR 3M </a:t>
            </a:r>
          </a:p>
          <a:p>
            <a:endParaRPr lang="en-GB" sz="3200" dirty="0"/>
          </a:p>
          <a:p>
            <a:r>
              <a:rPr lang="en-GB" sz="3200" dirty="0"/>
              <a:t>Published: 14 May 2025 under work programme 11; Widening participation and strengthening the European Research Area</a:t>
            </a:r>
          </a:p>
          <a:p>
            <a:r>
              <a:rPr lang="en-GB" sz="3200" dirty="0"/>
              <a:t>Deadline: 16 September 2025</a:t>
            </a:r>
          </a:p>
          <a:p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213540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92E1703A-3D11-2162-D648-3F9C8684844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7708" y="1413164"/>
            <a:ext cx="11976527" cy="5517572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Supporting R&amp;I policy making in EU enlargement countries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Successor to the POLICY ANSWERS project (101058873), building on 20 years of WB policy dialogue and the Western Balkans Info Hub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Objective: </a:t>
            </a:r>
            <a:br>
              <a:rPr lang="hu-HU" sz="2800" dirty="0"/>
            </a:br>
            <a:r>
              <a:rPr lang="en-GB" sz="2800" dirty="0"/>
              <a:t>strengthen evidence-based R&amp;I policies, implementation and coordination, and support deeper integration into the ERA and future EU programmes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Geographical scope: </a:t>
            </a:r>
            <a:r>
              <a:rPr lang="hu-HU" sz="2800" dirty="0"/>
              <a:t>	</a:t>
            </a:r>
            <a:br>
              <a:rPr lang="hu-HU" sz="2800" dirty="0"/>
            </a:br>
            <a:r>
              <a:rPr lang="en-GB" sz="2800" dirty="0"/>
              <a:t>Western Balkans plus Georgia, Moldova, Ukraine and Türkiye, using variable-geometry formats to address different needs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Approach: five pillars – policy dialogue; policy guidance &amp; learning; joint actions &amp; financial support to third parties; capacity building; communication &amp; Enlargement Info Hub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78ECE17-01A9-5B8B-1B18-6645B43935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b="1" dirty="0"/>
          </a:p>
          <a:p>
            <a:pPr algn="ctr"/>
            <a:r>
              <a:rPr lang="en-GB" b="1" dirty="0"/>
              <a:t>The Project</a:t>
            </a:r>
            <a:r>
              <a:rPr lang="hu-HU" b="1" dirty="0"/>
              <a:t> - </a:t>
            </a:r>
            <a:r>
              <a:rPr lang="en-GB" dirty="0"/>
              <a:t>Policy Enlarge in </a:t>
            </a:r>
            <a:r>
              <a:rPr lang="hu-HU" dirty="0"/>
              <a:t>a </a:t>
            </a:r>
            <a:r>
              <a:rPr lang="en-GB" dirty="0"/>
              <a:t>nutshell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9879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3C2B5-66F8-B3F5-4F50-6614A7EF7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>
            <a:extLst>
              <a:ext uri="{FF2B5EF4-FFF2-40B4-BE49-F238E27FC236}">
                <a16:creationId xmlns:a16="http://schemas.microsoft.com/office/drawing/2014/main" id="{848C04D1-CEDC-7C69-26D1-E4A884B65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9" y="150974"/>
            <a:ext cx="10662246" cy="1075153"/>
          </a:xfrm>
        </p:spPr>
        <p:txBody>
          <a:bodyPr/>
          <a:lstStyle/>
          <a:p>
            <a:pPr algn="ctr"/>
            <a:r>
              <a:rPr lang="hu-HU" b="1" dirty="0" err="1"/>
              <a:t>Consortium</a:t>
            </a:r>
            <a:endParaRPr lang="hu-HU" b="1" dirty="0"/>
          </a:p>
          <a:p>
            <a:pPr algn="ctr"/>
            <a:endParaRPr lang="hu-HU" b="1" dirty="0"/>
          </a:p>
        </p:txBody>
      </p:sp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98FDA957-83B0-519D-67D8-3B89CC08D135}"/>
              </a:ext>
            </a:extLst>
          </p:cNvPr>
          <p:cNvGraphicFramePr>
            <a:graphicFrameLocks noGrp="1"/>
          </p:cNvGraphicFramePr>
          <p:nvPr/>
        </p:nvGraphicFramePr>
        <p:xfrm>
          <a:off x="97709" y="719666"/>
          <a:ext cx="12094291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88840">
                  <a:extLst>
                    <a:ext uri="{9D8B030D-6E8A-4147-A177-3AD203B41FA5}">
                      <a16:colId xmlns:a16="http://schemas.microsoft.com/office/drawing/2014/main" val="961373016"/>
                    </a:ext>
                  </a:extLst>
                </a:gridCol>
                <a:gridCol w="4605451">
                  <a:extLst>
                    <a:ext uri="{9D8B030D-6E8A-4147-A177-3AD203B41FA5}">
                      <a16:colId xmlns:a16="http://schemas.microsoft.com/office/drawing/2014/main" val="166039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 err="1"/>
                        <a:t>Beneficiaries</a:t>
                      </a:r>
                      <a:endParaRPr lang="hu-H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1" dirty="0" err="1"/>
                        <a:t>Associated</a:t>
                      </a:r>
                      <a:r>
                        <a:rPr lang="hu-HU" sz="2400" b="1" dirty="0"/>
                        <a:t> </a:t>
                      </a:r>
                      <a:r>
                        <a:rPr lang="hu-HU" sz="2400" b="1" dirty="0" err="1"/>
                        <a:t>partners</a:t>
                      </a:r>
                      <a:endParaRPr lang="hu-H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944209"/>
                  </a:ext>
                </a:extLst>
              </a:tr>
            </a:tbl>
          </a:graphicData>
        </a:graphic>
      </p:graphicFrame>
      <p:pic>
        <p:nvPicPr>
          <p:cNvPr id="7" name="Picture 1" descr="8e5a9ebe-5cd0-5aa6-b9d8-1e0f9b8e8fce.png">
            <a:extLst>
              <a:ext uri="{FF2B5EF4-FFF2-40B4-BE49-F238E27FC236}">
                <a16:creationId xmlns:a16="http://schemas.microsoft.com/office/drawing/2014/main" id="{15B31CE8-DE8D-3717-1B08-90E3AB962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4452"/>
            <a:ext cx="12191695" cy="5543548"/>
          </a:xfrm>
          <a:prstGeom prst="rect">
            <a:avLst/>
          </a:prstGeom>
        </p:spPr>
      </p:pic>
      <p:sp>
        <p:nvSpPr>
          <p:cNvPr id="8" name="Szöveg helye 1">
            <a:extLst>
              <a:ext uri="{FF2B5EF4-FFF2-40B4-BE49-F238E27FC236}">
                <a16:creationId xmlns:a16="http://schemas.microsoft.com/office/drawing/2014/main" id="{58B7BE09-5EFA-566B-FA1A-B8A272B25B3F}"/>
              </a:ext>
            </a:extLst>
          </p:cNvPr>
          <p:cNvSpPr txBox="1">
            <a:spLocks/>
          </p:cNvSpPr>
          <p:nvPr/>
        </p:nvSpPr>
        <p:spPr>
          <a:xfrm>
            <a:off x="0" y="1363713"/>
            <a:ext cx="8343900" cy="5494287"/>
          </a:xfrm>
        </p:spPr>
        <p:txBody>
          <a:bodyPr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Regional</a:t>
            </a:r>
            <a:r>
              <a:rPr lang="hu-HU" dirty="0"/>
              <a:t> Centre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Information</a:t>
            </a:r>
            <a:r>
              <a:rPr lang="hu-HU" dirty="0"/>
              <a:t> and </a:t>
            </a:r>
            <a:r>
              <a:rPr lang="hu-HU" dirty="0" err="1"/>
              <a:t>Scientific</a:t>
            </a:r>
            <a:r>
              <a:rPr lang="hu-HU" dirty="0"/>
              <a:t> </a:t>
            </a:r>
            <a:r>
              <a:rPr lang="hu-HU" dirty="0" err="1"/>
              <a:t>Development</a:t>
            </a:r>
            <a:r>
              <a:rPr lang="hu-HU" dirty="0"/>
              <a:t> (RCISD, HU)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Barleti</a:t>
            </a:r>
            <a:r>
              <a:rPr lang="hu-HU" dirty="0"/>
              <a:t> University (</a:t>
            </a:r>
            <a:r>
              <a:rPr lang="hu-HU" dirty="0" err="1"/>
              <a:t>UniBa</a:t>
            </a:r>
            <a:r>
              <a:rPr lang="hu-HU" dirty="0"/>
              <a:t>, AL)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/>
              <a:t>Centre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Social</a:t>
            </a:r>
            <a:r>
              <a:rPr lang="hu-HU" dirty="0"/>
              <a:t> </a:t>
            </a:r>
            <a:r>
              <a:rPr lang="hu-HU" dirty="0" err="1"/>
              <a:t>Innovation</a:t>
            </a:r>
            <a:r>
              <a:rPr lang="hu-HU" dirty="0"/>
              <a:t> (ZSI, AT)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/>
              <a:t>The University of </a:t>
            </a:r>
            <a:r>
              <a:rPr lang="hu-HU" dirty="0" err="1"/>
              <a:t>Sarajevo</a:t>
            </a:r>
            <a:r>
              <a:rPr lang="hu-HU" dirty="0"/>
              <a:t> (UNSA, BA)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/>
              <a:t>The University of Banja Luka (UNIBL, BA)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Georgian</a:t>
            </a:r>
            <a:r>
              <a:rPr lang="hu-HU" dirty="0"/>
              <a:t> Institute </a:t>
            </a:r>
            <a:r>
              <a:rPr lang="hu-HU" dirty="0" err="1"/>
              <a:t>for</a:t>
            </a:r>
            <a:r>
              <a:rPr lang="hu-HU" dirty="0"/>
              <a:t> Research and </a:t>
            </a:r>
            <a:r>
              <a:rPr lang="hu-HU" dirty="0" err="1"/>
              <a:t>Innovation</a:t>
            </a:r>
            <a:r>
              <a:rPr lang="hu-HU" dirty="0"/>
              <a:t> (GIRI, GE)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Deutsches</a:t>
            </a:r>
            <a:r>
              <a:rPr lang="hu-HU" dirty="0"/>
              <a:t> </a:t>
            </a:r>
            <a:r>
              <a:rPr lang="hu-HU" dirty="0" err="1"/>
              <a:t>Zentrum</a:t>
            </a:r>
            <a:r>
              <a:rPr lang="hu-HU" dirty="0"/>
              <a:t> </a:t>
            </a:r>
            <a:r>
              <a:rPr lang="hu-HU" dirty="0" err="1"/>
              <a:t>für</a:t>
            </a:r>
            <a:r>
              <a:rPr lang="hu-HU" dirty="0"/>
              <a:t> Luft- und </a:t>
            </a:r>
            <a:r>
              <a:rPr lang="hu-HU" dirty="0" err="1"/>
              <a:t>Raumfahrt</a:t>
            </a:r>
            <a:r>
              <a:rPr lang="hu-HU" dirty="0"/>
              <a:t> (DLR, DE)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/>
              <a:t>RIINVEST Institute (XK)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/>
              <a:t>National </a:t>
            </a:r>
            <a:r>
              <a:rPr lang="hu-HU" dirty="0" err="1"/>
              <a:t>Agency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Research and </a:t>
            </a:r>
            <a:r>
              <a:rPr lang="hu-HU" dirty="0" err="1"/>
              <a:t>Development</a:t>
            </a:r>
            <a:r>
              <a:rPr lang="hu-HU" dirty="0"/>
              <a:t> (NARD, MD)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/>
              <a:t>Science and </a:t>
            </a:r>
            <a:r>
              <a:rPr lang="hu-HU" dirty="0" err="1"/>
              <a:t>Technology</a:t>
            </a:r>
            <a:r>
              <a:rPr lang="hu-HU" dirty="0"/>
              <a:t> Park </a:t>
            </a:r>
            <a:r>
              <a:rPr lang="hu-HU" dirty="0" err="1"/>
              <a:t>Montenegro</a:t>
            </a:r>
            <a:r>
              <a:rPr lang="hu-HU" dirty="0"/>
              <a:t> (STP MNE, ME)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Foundation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Management and </a:t>
            </a:r>
            <a:r>
              <a:rPr lang="hu-HU" dirty="0" err="1"/>
              <a:t>Industrial</a:t>
            </a:r>
            <a:r>
              <a:rPr lang="hu-HU" dirty="0"/>
              <a:t> Research (MIR, MK)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FundingBox</a:t>
            </a:r>
            <a:r>
              <a:rPr lang="hu-HU" dirty="0"/>
              <a:t> </a:t>
            </a:r>
            <a:r>
              <a:rPr lang="hu-HU" dirty="0" err="1"/>
              <a:t>Accelerator</a:t>
            </a:r>
            <a:r>
              <a:rPr lang="hu-HU" dirty="0"/>
              <a:t> </a:t>
            </a:r>
            <a:r>
              <a:rPr lang="hu-HU" dirty="0" err="1"/>
              <a:t>sp</a:t>
            </a:r>
            <a:r>
              <a:rPr lang="hu-HU" dirty="0"/>
              <a:t>. z </a:t>
            </a:r>
            <a:r>
              <a:rPr lang="hu-HU" dirty="0" err="1"/>
              <a:t>o.o</a:t>
            </a:r>
            <a:r>
              <a:rPr lang="hu-HU" dirty="0"/>
              <a:t>. (FBA, PL) +1 </a:t>
            </a:r>
            <a:r>
              <a:rPr lang="hu-HU" dirty="0" err="1"/>
              <a:t>affiliated</a:t>
            </a:r>
            <a:r>
              <a:rPr lang="hu-HU" dirty="0"/>
              <a:t> </a:t>
            </a:r>
            <a:r>
              <a:rPr lang="hu-HU" dirty="0" err="1"/>
              <a:t>entity</a:t>
            </a:r>
            <a:endParaRPr lang="hu-HU" dirty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/>
              <a:t>Institute of </a:t>
            </a:r>
            <a:r>
              <a:rPr lang="hu-HU" dirty="0" err="1"/>
              <a:t>Economic</a:t>
            </a:r>
            <a:r>
              <a:rPr lang="hu-HU" dirty="0"/>
              <a:t> </a:t>
            </a:r>
            <a:r>
              <a:rPr lang="hu-HU" dirty="0" err="1"/>
              <a:t>Sciences</a:t>
            </a:r>
            <a:r>
              <a:rPr lang="hu-HU" dirty="0"/>
              <a:t> (IEN, RS)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Scientific</a:t>
            </a:r>
            <a:r>
              <a:rPr lang="hu-HU" dirty="0"/>
              <a:t> and </a:t>
            </a:r>
            <a:r>
              <a:rPr lang="hu-HU" dirty="0" err="1"/>
              <a:t>Technological</a:t>
            </a:r>
            <a:r>
              <a:rPr lang="hu-HU" dirty="0"/>
              <a:t> Research </a:t>
            </a:r>
            <a:r>
              <a:rPr lang="hu-HU" dirty="0" err="1"/>
              <a:t>Council</a:t>
            </a:r>
            <a:r>
              <a:rPr lang="hu-HU" dirty="0"/>
              <a:t> of </a:t>
            </a:r>
            <a:r>
              <a:rPr lang="hu-HU" dirty="0" err="1"/>
              <a:t>Turkey</a:t>
            </a:r>
            <a:r>
              <a:rPr lang="hu-HU" dirty="0"/>
              <a:t> (TUBITAK, TR)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hu-HU" dirty="0" err="1"/>
              <a:t>State</a:t>
            </a:r>
            <a:r>
              <a:rPr lang="hu-HU" dirty="0"/>
              <a:t> Organization Institute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Economics</a:t>
            </a:r>
            <a:r>
              <a:rPr lang="hu-HU" dirty="0"/>
              <a:t> and </a:t>
            </a:r>
            <a:r>
              <a:rPr lang="hu-HU" dirty="0" err="1"/>
              <a:t>Forecasting</a:t>
            </a:r>
            <a:r>
              <a:rPr lang="hu-HU" dirty="0"/>
              <a:t> </a:t>
            </a:r>
            <a:r>
              <a:rPr lang="hu-HU" dirty="0" err="1"/>
              <a:t>Ukrainian</a:t>
            </a:r>
            <a:r>
              <a:rPr lang="hu-HU" dirty="0"/>
              <a:t> National </a:t>
            </a:r>
            <a:r>
              <a:rPr lang="hu-HU" dirty="0" err="1"/>
              <a:t>Academy</a:t>
            </a:r>
            <a:r>
              <a:rPr lang="hu-HU" dirty="0"/>
              <a:t> of </a:t>
            </a:r>
            <a:r>
              <a:rPr lang="hu-HU" dirty="0" err="1"/>
              <a:t>Sciences</a:t>
            </a:r>
            <a:r>
              <a:rPr lang="hu-HU" dirty="0"/>
              <a:t> (IEF, UA)</a:t>
            </a:r>
          </a:p>
        </p:txBody>
      </p:sp>
      <p:sp>
        <p:nvSpPr>
          <p:cNvPr id="12" name="Szöveg helye 1">
            <a:extLst>
              <a:ext uri="{FF2B5EF4-FFF2-40B4-BE49-F238E27FC236}">
                <a16:creationId xmlns:a16="http://schemas.microsoft.com/office/drawing/2014/main" id="{CDD16453-A9F8-DE6A-A182-04304D672D93}"/>
              </a:ext>
            </a:extLst>
          </p:cNvPr>
          <p:cNvSpPr txBox="1">
            <a:spLocks/>
          </p:cNvSpPr>
          <p:nvPr/>
        </p:nvSpPr>
        <p:spPr>
          <a:xfrm>
            <a:off x="7741642" y="1600200"/>
            <a:ext cx="4457700" cy="525779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hu-HU" sz="2400" kern="1200" dirty="0" smtClean="0">
                <a:solidFill>
                  <a:srgbClr val="312783"/>
                </a:solidFill>
                <a:latin typeface="Fellix Medium" panose="00000600000000000000" pitchFamily="50" charset="-18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16"/>
            </a:pPr>
            <a:endParaRPr lang="hu-HU" sz="1800" dirty="0"/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16"/>
            </a:pPr>
            <a:r>
              <a:rPr lang="hu-HU" sz="1800" dirty="0"/>
              <a:t>Moholy-Nagy University of Art and Design in Budapest (MOME, HU)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16"/>
            </a:pPr>
            <a:r>
              <a:rPr lang="hu-HU" sz="1800" dirty="0"/>
              <a:t>National </a:t>
            </a:r>
            <a:r>
              <a:rPr lang="hu-HU" sz="1800" dirty="0" err="1"/>
              <a:t>Agency</a:t>
            </a:r>
            <a:r>
              <a:rPr lang="hu-HU" sz="1800" dirty="0"/>
              <a:t> </a:t>
            </a:r>
            <a:r>
              <a:rPr lang="hu-HU" sz="1800" dirty="0" err="1"/>
              <a:t>for</a:t>
            </a:r>
            <a:r>
              <a:rPr lang="hu-HU" sz="1800" dirty="0"/>
              <a:t> </a:t>
            </a:r>
            <a:r>
              <a:rPr lang="hu-HU" sz="1800" dirty="0" err="1"/>
              <a:t>Scientific</a:t>
            </a:r>
            <a:r>
              <a:rPr lang="hu-HU" sz="1800" dirty="0"/>
              <a:t> Research and </a:t>
            </a:r>
            <a:r>
              <a:rPr lang="hu-HU" sz="1800" dirty="0" err="1"/>
              <a:t>Innovation</a:t>
            </a:r>
            <a:r>
              <a:rPr lang="hu-HU" sz="1800" dirty="0"/>
              <a:t> (NASRI, AL)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16"/>
            </a:pPr>
            <a:r>
              <a:rPr lang="hu-HU" sz="1800" dirty="0" err="1"/>
              <a:t>Ministry</a:t>
            </a:r>
            <a:r>
              <a:rPr lang="hu-HU" sz="1800" dirty="0"/>
              <a:t> of Civil </a:t>
            </a:r>
            <a:r>
              <a:rPr lang="hu-HU" sz="1800" dirty="0" err="1"/>
              <a:t>Affairs</a:t>
            </a:r>
            <a:r>
              <a:rPr lang="hu-HU" sz="1800" dirty="0"/>
              <a:t> of </a:t>
            </a:r>
            <a:r>
              <a:rPr lang="hu-HU" sz="1800" dirty="0" err="1"/>
              <a:t>Bosnia</a:t>
            </a:r>
            <a:r>
              <a:rPr lang="hu-HU" sz="1800" dirty="0"/>
              <a:t> and </a:t>
            </a:r>
            <a:r>
              <a:rPr lang="hu-HU" sz="1800" dirty="0" err="1"/>
              <a:t>Herzegovina</a:t>
            </a:r>
            <a:r>
              <a:rPr lang="hu-HU" sz="1800" dirty="0"/>
              <a:t> (MCA B&amp;H, BA)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16"/>
            </a:pPr>
            <a:r>
              <a:rPr lang="hu-HU" sz="1800" dirty="0" err="1"/>
              <a:t>Ministry</a:t>
            </a:r>
            <a:r>
              <a:rPr lang="hu-HU" sz="1800" dirty="0"/>
              <a:t> of Education, Science and </a:t>
            </a:r>
            <a:r>
              <a:rPr lang="hu-HU" sz="1800" dirty="0" err="1"/>
              <a:t>Youth</a:t>
            </a:r>
            <a:r>
              <a:rPr lang="hu-HU" sz="1800" dirty="0"/>
              <a:t> of Georgia (MOESYGE, GE)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16"/>
            </a:pPr>
            <a:r>
              <a:rPr lang="hu-HU" sz="1800" dirty="0" err="1"/>
              <a:t>Ministry</a:t>
            </a:r>
            <a:r>
              <a:rPr lang="hu-HU" sz="1800" dirty="0"/>
              <a:t> of Education, Science and </a:t>
            </a:r>
            <a:r>
              <a:rPr lang="hu-HU" sz="1800" dirty="0" err="1"/>
              <a:t>Innovation</a:t>
            </a:r>
            <a:r>
              <a:rPr lang="hu-HU" sz="1800" dirty="0"/>
              <a:t> of </a:t>
            </a:r>
            <a:r>
              <a:rPr lang="hu-HU" sz="1800" dirty="0" err="1"/>
              <a:t>Montenegro</a:t>
            </a:r>
            <a:r>
              <a:rPr lang="hu-HU" sz="1800" dirty="0"/>
              <a:t> (MESI, ME)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16"/>
            </a:pPr>
            <a:r>
              <a:rPr lang="hu-HU" sz="1800" dirty="0" err="1"/>
              <a:t>Ministry</a:t>
            </a:r>
            <a:r>
              <a:rPr lang="hu-HU" sz="1800" dirty="0"/>
              <a:t> of Science, </a:t>
            </a:r>
            <a:r>
              <a:rPr lang="hu-HU" sz="1800" dirty="0" err="1"/>
              <a:t>Technological</a:t>
            </a:r>
            <a:r>
              <a:rPr lang="hu-HU" sz="1800" dirty="0"/>
              <a:t> </a:t>
            </a:r>
            <a:r>
              <a:rPr lang="hu-HU" sz="1800" dirty="0" err="1"/>
              <a:t>Development</a:t>
            </a:r>
            <a:r>
              <a:rPr lang="hu-HU" sz="1800" dirty="0"/>
              <a:t> and </a:t>
            </a:r>
            <a:r>
              <a:rPr lang="hu-HU" sz="1800" dirty="0" err="1"/>
              <a:t>Innovation</a:t>
            </a:r>
            <a:r>
              <a:rPr lang="hu-HU" sz="1800" dirty="0"/>
              <a:t> (NITRA, RS)</a:t>
            </a:r>
          </a:p>
        </p:txBody>
      </p:sp>
    </p:spTree>
    <p:extLst>
      <p:ext uri="{BB962C8B-B14F-4D97-AF65-F5344CB8AC3E}">
        <p14:creationId xmlns:p14="http://schemas.microsoft.com/office/powerpoint/2010/main" val="612867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20139DBD-CA29-9E55-489F-3AC34836ADE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0" y="1683412"/>
            <a:ext cx="12115800" cy="46196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2800" dirty="0"/>
              <a:t>Policy Dialogue (ZSI)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Policy Guidance and Learning (DLR)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Joint calls and actions (Funding Box)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Capacity building </a:t>
            </a:r>
            <a:r>
              <a:rPr lang="hu-HU" sz="2800" dirty="0"/>
              <a:t>(RCISD)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Communication, Dissemination, Exploitation and Stakeholder Engagement</a:t>
            </a:r>
            <a:r>
              <a:rPr lang="hu-HU" sz="2800" dirty="0"/>
              <a:t> (ZSI)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Project Management and Coordination</a:t>
            </a:r>
            <a:r>
              <a:rPr lang="hu-HU" sz="2800" dirty="0"/>
              <a:t> (RCISD)</a:t>
            </a:r>
            <a:endParaRPr lang="en-GB" sz="2800" dirty="0"/>
          </a:p>
          <a:p>
            <a:endParaRPr lang="en-GB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0636FD7-CADE-DD39-5D6B-0B8B8A7F61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hu-HU" b="1" dirty="0"/>
          </a:p>
          <a:p>
            <a:pPr algn="ctr"/>
            <a:r>
              <a:rPr lang="en-GB" b="1" dirty="0"/>
              <a:t>Work</a:t>
            </a:r>
            <a:r>
              <a:rPr lang="hu-HU" b="1" dirty="0"/>
              <a:t> </a:t>
            </a:r>
            <a:r>
              <a:rPr lang="hu-HU" b="1" dirty="0" err="1"/>
              <a:t>Packages</a:t>
            </a:r>
            <a:endParaRPr lang="en-GB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7F99BE40-A616-5F34-D453-36FB135A3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491" y="4762919"/>
            <a:ext cx="11005017" cy="2095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1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560E4626-2049-22C9-F22B-27F507DCA6E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88148" y="2798628"/>
            <a:ext cx="10662246" cy="519249"/>
          </a:xfrm>
        </p:spPr>
        <p:txBody>
          <a:bodyPr/>
          <a:lstStyle/>
          <a:p>
            <a:endParaRPr lang="hu-HU" dirty="0"/>
          </a:p>
          <a:p>
            <a:r>
              <a:rPr lang="en-US" sz="2800" dirty="0"/>
              <a:t>Task 1.1 High-level dialogue in variable geometry (</a:t>
            </a:r>
            <a:r>
              <a:rPr lang="hu-HU" sz="2800" dirty="0"/>
              <a:t>ZSI; </a:t>
            </a:r>
            <a:r>
              <a:rPr lang="en-US" sz="2800" dirty="0"/>
              <a:t>M1-M36)</a:t>
            </a:r>
          </a:p>
          <a:p>
            <a:r>
              <a:rPr lang="en-US" sz="2800" dirty="0"/>
              <a:t>Task 1.2 Policy dialogue workshops (</a:t>
            </a:r>
            <a:r>
              <a:rPr lang="hu-HU" sz="2800" dirty="0"/>
              <a:t>ZSI; </a:t>
            </a:r>
            <a:r>
              <a:rPr lang="en-US" sz="2800" dirty="0"/>
              <a:t>M1-M36)</a:t>
            </a:r>
          </a:p>
          <a:p>
            <a:r>
              <a:rPr lang="en-US" sz="2800" dirty="0"/>
              <a:t>Task 1.3 Online dialogue events (</a:t>
            </a:r>
            <a:r>
              <a:rPr lang="hu-HU" sz="2800" dirty="0"/>
              <a:t>ZSI; </a:t>
            </a:r>
            <a:r>
              <a:rPr lang="en-US" sz="2800" dirty="0"/>
              <a:t>M1-M36)</a:t>
            </a:r>
          </a:p>
          <a:p>
            <a:endParaRPr lang="en-GB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F49DAB9-7102-0189-019B-825567A4E6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hu-HU" b="1" dirty="0"/>
          </a:p>
          <a:p>
            <a:pPr algn="ctr"/>
            <a:r>
              <a:rPr lang="en-GB" b="1" dirty="0"/>
              <a:t>Work</a:t>
            </a:r>
            <a:r>
              <a:rPr lang="hu-HU" b="1" dirty="0"/>
              <a:t> </a:t>
            </a:r>
            <a:r>
              <a:rPr lang="hu-HU" b="1" dirty="0" err="1"/>
              <a:t>Package</a:t>
            </a:r>
            <a:r>
              <a:rPr lang="hu-HU" b="1" dirty="0"/>
              <a:t> 1 - Policy </a:t>
            </a:r>
            <a:r>
              <a:rPr lang="hu-HU" b="1" dirty="0" err="1"/>
              <a:t>Dialogue</a:t>
            </a:r>
            <a:endParaRPr lang="hu-HU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533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46592E37-31F4-2857-B4A0-33C9C7E2AF8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33400" y="2534223"/>
            <a:ext cx="11005977" cy="519249"/>
          </a:xfrm>
        </p:spPr>
        <p:txBody>
          <a:bodyPr/>
          <a:lstStyle/>
          <a:p>
            <a:endParaRPr lang="hu-HU" dirty="0"/>
          </a:p>
          <a:p>
            <a:r>
              <a:rPr lang="en-US" sz="2800" dirty="0"/>
              <a:t>Task 2.1 ERA Integration and Widening (</a:t>
            </a:r>
            <a:r>
              <a:rPr lang="hu-HU" sz="2800" dirty="0"/>
              <a:t>DLR; </a:t>
            </a:r>
            <a:r>
              <a:rPr lang="en-US" sz="2800" dirty="0"/>
              <a:t>M1-M36)</a:t>
            </a:r>
          </a:p>
          <a:p>
            <a:r>
              <a:rPr lang="en-US" sz="2800" dirty="0"/>
              <a:t>Task 2.2 Research Infrastructures (</a:t>
            </a:r>
            <a:r>
              <a:rPr lang="hu-HU" sz="2800" dirty="0"/>
              <a:t>TUBITAK; </a:t>
            </a:r>
            <a:r>
              <a:rPr lang="en-US" sz="2800" dirty="0"/>
              <a:t>M1-M36)</a:t>
            </a:r>
          </a:p>
          <a:p>
            <a:r>
              <a:rPr lang="en-US" sz="2800" dirty="0"/>
              <a:t>Task 2.3 Science-business cooperation/Business R&amp;D (</a:t>
            </a:r>
            <a:r>
              <a:rPr lang="hu-HU" sz="2800" dirty="0"/>
              <a:t>STP MNE; </a:t>
            </a:r>
            <a:r>
              <a:rPr lang="en-US" sz="2800" dirty="0"/>
              <a:t>M1-M36)</a:t>
            </a:r>
          </a:p>
          <a:p>
            <a:r>
              <a:rPr lang="en-US" sz="2800" dirty="0"/>
              <a:t>Task 2.4 Knowledge </a:t>
            </a:r>
            <a:r>
              <a:rPr lang="en-US" sz="2800" dirty="0" err="1"/>
              <a:t>valorisation</a:t>
            </a:r>
            <a:r>
              <a:rPr lang="en-US" sz="2800" dirty="0"/>
              <a:t> (</a:t>
            </a:r>
            <a:r>
              <a:rPr lang="hu-HU" sz="2800" dirty="0"/>
              <a:t>IEN; </a:t>
            </a:r>
            <a:r>
              <a:rPr lang="en-US" sz="2800" dirty="0"/>
              <a:t>M1-M36)</a:t>
            </a:r>
          </a:p>
          <a:p>
            <a:endParaRPr lang="en-GB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45766AB-BE15-F63B-FD51-A865AAF90F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b="1" dirty="0"/>
          </a:p>
          <a:p>
            <a:pPr algn="ctr"/>
            <a:r>
              <a:rPr lang="en-GB" b="1" dirty="0"/>
              <a:t>Work</a:t>
            </a:r>
            <a:r>
              <a:rPr lang="hu-HU" b="1" dirty="0"/>
              <a:t> </a:t>
            </a:r>
            <a:r>
              <a:rPr lang="hu-HU" b="1" dirty="0" err="1"/>
              <a:t>Package</a:t>
            </a:r>
            <a:r>
              <a:rPr lang="hu-HU" b="1" dirty="0"/>
              <a:t> 2 - </a:t>
            </a:r>
            <a:r>
              <a:rPr lang="en-GB" b="1" dirty="0"/>
              <a:t>Policy Guidance and Learning</a:t>
            </a:r>
            <a:endParaRPr lang="hu-HU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105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941EE45F-C1DA-9F2D-05E7-E3561B916658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hu-HU" dirty="0"/>
          </a:p>
          <a:p>
            <a:endParaRPr lang="en-GB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8D4C22C-19F4-3CD9-5093-FC41FFB22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9" y="150974"/>
            <a:ext cx="11315526" cy="950616"/>
          </a:xfrm>
        </p:spPr>
        <p:txBody>
          <a:bodyPr/>
          <a:lstStyle/>
          <a:p>
            <a:pPr algn="ctr"/>
            <a:r>
              <a:rPr lang="en-GB" b="1" dirty="0"/>
              <a:t>Work</a:t>
            </a:r>
            <a:r>
              <a:rPr lang="hu-HU" b="1" dirty="0"/>
              <a:t> </a:t>
            </a:r>
            <a:r>
              <a:rPr lang="hu-HU" b="1" dirty="0" err="1"/>
              <a:t>Package</a:t>
            </a:r>
            <a:r>
              <a:rPr lang="hu-HU" b="1" dirty="0"/>
              <a:t> 3 </a:t>
            </a:r>
          </a:p>
          <a:p>
            <a:pPr algn="ctr"/>
            <a:r>
              <a:rPr lang="hu-HU" b="1" dirty="0"/>
              <a:t> </a:t>
            </a:r>
            <a:r>
              <a:rPr lang="en-GB" dirty="0"/>
              <a:t>Joint calls and actions (</a:t>
            </a:r>
            <a:r>
              <a:rPr lang="hu-HU" dirty="0"/>
              <a:t>EUR 300 000 </a:t>
            </a:r>
            <a:r>
              <a:rPr lang="en-GB" dirty="0"/>
              <a:t>FSTP</a:t>
            </a:r>
            <a:r>
              <a:rPr lang="hu-HU" dirty="0"/>
              <a:t>; 80% </a:t>
            </a:r>
            <a:r>
              <a:rPr lang="en-GB" dirty="0"/>
              <a:t>funding rate)</a:t>
            </a:r>
            <a:endParaRPr lang="hu-HU" dirty="0"/>
          </a:p>
          <a:p>
            <a:endParaRPr lang="hu-HU" dirty="0"/>
          </a:p>
          <a:p>
            <a:endParaRPr lang="en-GB" dirty="0"/>
          </a:p>
        </p:txBody>
      </p:sp>
      <p:graphicFrame>
        <p:nvGraphicFramePr>
          <p:cNvPr id="8" name="Táblázat 7">
            <a:extLst>
              <a:ext uri="{FF2B5EF4-FFF2-40B4-BE49-F238E27FC236}">
                <a16:creationId xmlns:a16="http://schemas.microsoft.com/office/drawing/2014/main" id="{B4E45723-8FD1-D559-58BF-7A3379FE27A4}"/>
              </a:ext>
            </a:extLst>
          </p:cNvPr>
          <p:cNvGraphicFramePr>
            <a:graphicFrameLocks noGrp="1"/>
          </p:cNvGraphicFramePr>
          <p:nvPr/>
        </p:nvGraphicFramePr>
        <p:xfrm>
          <a:off x="778764" y="1877935"/>
          <a:ext cx="10634471" cy="4232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9896">
                  <a:extLst>
                    <a:ext uri="{9D8B030D-6E8A-4147-A177-3AD203B41FA5}">
                      <a16:colId xmlns:a16="http://schemas.microsoft.com/office/drawing/2014/main" val="3411307354"/>
                    </a:ext>
                  </a:extLst>
                </a:gridCol>
                <a:gridCol w="1639676">
                  <a:extLst>
                    <a:ext uri="{9D8B030D-6E8A-4147-A177-3AD203B41FA5}">
                      <a16:colId xmlns:a16="http://schemas.microsoft.com/office/drawing/2014/main" val="1049168272"/>
                    </a:ext>
                  </a:extLst>
                </a:gridCol>
                <a:gridCol w="1889531">
                  <a:extLst>
                    <a:ext uri="{9D8B030D-6E8A-4147-A177-3AD203B41FA5}">
                      <a16:colId xmlns:a16="http://schemas.microsoft.com/office/drawing/2014/main" val="4018164807"/>
                    </a:ext>
                  </a:extLst>
                </a:gridCol>
                <a:gridCol w="1795837">
                  <a:extLst>
                    <a:ext uri="{9D8B030D-6E8A-4147-A177-3AD203B41FA5}">
                      <a16:colId xmlns:a16="http://schemas.microsoft.com/office/drawing/2014/main" val="1339217996"/>
                    </a:ext>
                  </a:extLst>
                </a:gridCol>
                <a:gridCol w="1889531">
                  <a:extLst>
                    <a:ext uri="{9D8B030D-6E8A-4147-A177-3AD203B41FA5}">
                      <a16:colId xmlns:a16="http://schemas.microsoft.com/office/drawing/2014/main" val="3975651099"/>
                    </a:ext>
                  </a:extLst>
                </a:gridCol>
              </a:tblGrid>
              <a:tr h="521490">
                <a:tc grid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2400" b="0" dirty="0">
                          <a:effectLst/>
                        </a:rPr>
                        <a:t>Fixed lump sum per Funding Instruments</a:t>
                      </a:r>
                      <a:endParaRPr lang="hu-HU" sz="2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80401"/>
                  </a:ext>
                </a:extLst>
              </a:tr>
              <a:tr h="792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1600" b="1" dirty="0">
                          <a:effectLst/>
                        </a:rPr>
                        <a:t>Funding Instruments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b="1" dirty="0">
                          <a:effectLst/>
                        </a:rPr>
                        <a:t>Third Party Project duration 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b="1" dirty="0">
                          <a:effectLst/>
                        </a:rPr>
                        <a:t>Nº third parties per Third Party Project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b="1" dirty="0">
                          <a:effectLst/>
                        </a:rPr>
                        <a:t>Amount per </a:t>
                      </a:r>
                      <a:endParaRPr lang="hu-HU" sz="1600" b="1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GB" sz="1600" b="1" dirty="0">
                          <a:effectLst/>
                        </a:rPr>
                        <a:t>third party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b="1" dirty="0">
                          <a:effectLst/>
                        </a:rPr>
                        <a:t>Lump sum per </a:t>
                      </a:r>
                      <a:endParaRPr lang="hu-HU" sz="1600" b="1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GB" sz="1600" b="1" dirty="0">
                          <a:effectLst/>
                        </a:rPr>
                        <a:t>Third Party Project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519663559"/>
                  </a:ext>
                </a:extLst>
              </a:tr>
              <a:tr h="106303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600" b="1" dirty="0">
                          <a:effectLst/>
                        </a:rPr>
                        <a:t>Small Grants for Joint Regional Innovation Actions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up to 6 months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2 third parties  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Up to 4 000 € </a:t>
                      </a:r>
                      <a:endParaRPr lang="hu-HU" sz="16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per third party [1]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>
                          <a:effectLst/>
                        </a:rPr>
                        <a:t>Up to 8 000 € per third party project [2]</a:t>
                      </a:r>
                      <a:endParaRPr lang="hu-H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835277567"/>
                  </a:ext>
                </a:extLst>
              </a:tr>
              <a:tr h="79226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n-GB" sz="1600" b="1" dirty="0">
                          <a:effectLst/>
                        </a:rPr>
                        <a:t>Small Grants for collaborative uptake of results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up to 6 months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2 third parties  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Up to 4 000 € </a:t>
                      </a:r>
                      <a:endParaRPr lang="hu-HU" sz="16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per third party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>
                          <a:effectLst/>
                        </a:rPr>
                        <a:t>Up to 8 000 € per third party project</a:t>
                      </a:r>
                      <a:endParaRPr lang="hu-H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612761462"/>
                  </a:ext>
                </a:extLst>
              </a:tr>
              <a:tr h="106303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n-GB" sz="1600" b="1" dirty="0">
                          <a:effectLst/>
                        </a:rPr>
                        <a:t>Small grants for People-to-People Cooperation Projects</a:t>
                      </a:r>
                      <a:endParaRPr lang="hu-H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up to 6 months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2 third parties or secondees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indent="64135" algn="ctr">
                        <a:buNone/>
                      </a:pPr>
                      <a:r>
                        <a:rPr lang="en-GB" sz="1600" dirty="0">
                          <a:effectLst/>
                        </a:rPr>
                        <a:t>From 2 500 € to </a:t>
                      </a:r>
                      <a:endParaRPr lang="hu-HU" sz="1600" dirty="0">
                        <a:effectLst/>
                      </a:endParaRPr>
                    </a:p>
                    <a:p>
                      <a:pPr indent="64135" algn="ctr">
                        <a:buNone/>
                      </a:pPr>
                      <a:r>
                        <a:rPr lang="en-GB" sz="1600" dirty="0">
                          <a:effectLst/>
                        </a:rPr>
                        <a:t>5 000€ per secondee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600" dirty="0">
                          <a:effectLst/>
                        </a:rPr>
                        <a:t>Up to 5 000 € per mobility grant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4241992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125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BE3BA091-E5B2-C619-5535-729A8C0B72B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61950" y="1972364"/>
            <a:ext cx="11515725" cy="51924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Targeted R&amp;I capacity building </a:t>
            </a:r>
            <a:r>
              <a:rPr lang="en-GB" sz="2800" b="1" dirty="0"/>
              <a:t>in all 10 enlargement economies</a:t>
            </a:r>
            <a:r>
              <a:rPr lang="en-GB" sz="2800" dirty="0"/>
              <a:t>, based on needs identified with national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Focus on </a:t>
            </a:r>
            <a:r>
              <a:rPr lang="en-GB" sz="2800" b="1" dirty="0"/>
              <a:t>Horizon Europe participation</a:t>
            </a:r>
            <a:r>
              <a:rPr lang="en-GB" sz="2800" dirty="0"/>
              <a:t>, S3, technology transfer, research management, Green Deal and digital transition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/>
              <a:t>50 000 EUR per country </a:t>
            </a:r>
            <a:r>
              <a:rPr lang="en-GB" sz="2800" dirty="0"/>
              <a:t>for tailored national actions (workshops, trainings, study visits, mentoring, expert missions)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Strengthens skills of </a:t>
            </a:r>
            <a:r>
              <a:rPr lang="en-GB" sz="2800" b="1" dirty="0"/>
              <a:t>researchers, HEIs</a:t>
            </a:r>
            <a:r>
              <a:rPr lang="hu-HU" sz="2800" b="1" dirty="0"/>
              <a:t> &amp; </a:t>
            </a:r>
            <a:r>
              <a:rPr lang="en-GB" sz="2800" b="1" dirty="0"/>
              <a:t>research institutions,</a:t>
            </a:r>
            <a:r>
              <a:rPr lang="hu-HU" sz="2800" b="1" dirty="0"/>
              <a:t> </a:t>
            </a:r>
            <a:r>
              <a:rPr lang="en-GB" sz="2800" b="1" dirty="0"/>
              <a:t>SMEs and start-ups</a:t>
            </a: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Shares good practices and success stories across the region, supported by common methodology and monitoring from RCISD</a:t>
            </a:r>
          </a:p>
          <a:p>
            <a:endParaRPr lang="en-GB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19935EA-0106-DB72-EF2D-D0F759B69E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b="1" dirty="0"/>
          </a:p>
          <a:p>
            <a:pPr algn="ctr"/>
            <a:r>
              <a:rPr lang="en-GB" b="1" dirty="0"/>
              <a:t>Work</a:t>
            </a:r>
            <a:r>
              <a:rPr lang="hu-HU" b="1" dirty="0"/>
              <a:t> </a:t>
            </a:r>
            <a:r>
              <a:rPr lang="hu-HU" b="1" dirty="0" err="1"/>
              <a:t>Package</a:t>
            </a:r>
            <a:r>
              <a:rPr lang="hu-HU" b="1" dirty="0"/>
              <a:t> 4 - </a:t>
            </a:r>
            <a:r>
              <a:rPr lang="en-GB" dirty="0"/>
              <a:t>Capacity building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670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MOME">
      <a:dk1>
        <a:sysClr val="windowText" lastClr="000000"/>
      </a:dk1>
      <a:lt1>
        <a:sysClr val="window" lastClr="FFFFFF"/>
      </a:lt1>
      <a:dk2>
        <a:srgbClr val="CCCCCC"/>
      </a:dk2>
      <a:lt2>
        <a:srgbClr val="3B3B3B"/>
      </a:lt2>
      <a:accent1>
        <a:srgbClr val="00A5C8"/>
      </a:accent1>
      <a:accent2>
        <a:srgbClr val="FFCD1C"/>
      </a:accent2>
      <a:accent3>
        <a:srgbClr val="E83278"/>
      </a:accent3>
      <a:accent4>
        <a:srgbClr val="57C3DA"/>
      </a:accent4>
      <a:accent5>
        <a:srgbClr val="FEDD6B"/>
      </a:accent5>
      <a:accent6>
        <a:srgbClr val="EF78A5"/>
      </a:accent6>
      <a:hlink>
        <a:srgbClr val="00A5C8"/>
      </a:hlink>
      <a:folHlink>
        <a:srgbClr val="E83278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b06b14-18f7-441e-bd37-82604fa4918b">
      <Terms xmlns="http://schemas.microsoft.com/office/infopath/2007/PartnerControls"/>
    </lcf76f155ced4ddcb4097134ff3c332f>
    <TaxCatchAll xmlns="d401d229-53da-4e25-893a-ea5b1fa60a6d" xsi:nil="true"/>
    <k_x00e9_sz_x002f_x xmlns="76b06b14-18f7-441e-bd37-82604fa4918b" xsi:nil="true"/>
    <D_x00e1_tum xmlns="76b06b14-18f7-441e-bd37-82604fa4918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953CE0218994CAEB78DEC1117FF19" ma:contentTypeVersion="21" ma:contentTypeDescription="Create a new document." ma:contentTypeScope="" ma:versionID="fb7659c854f054a4704d5cd3f868143f">
  <xsd:schema xmlns:xsd="http://www.w3.org/2001/XMLSchema" xmlns:xs="http://www.w3.org/2001/XMLSchema" xmlns:p="http://schemas.microsoft.com/office/2006/metadata/properties" xmlns:ns2="76b06b14-18f7-441e-bd37-82604fa4918b" xmlns:ns3="d401d229-53da-4e25-893a-ea5b1fa60a6d" targetNamespace="http://schemas.microsoft.com/office/2006/metadata/properties" ma:root="true" ma:fieldsID="9b279410a250aeda6e247dc32d14043b" ns2:_="" ns3:_="">
    <xsd:import namespace="76b06b14-18f7-441e-bd37-82604fa4918b"/>
    <xsd:import namespace="d401d229-53da-4e25-893a-ea5b1fa60a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k_x00e9_sz_x002f_x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_x00e1_tum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06b14-18f7-441e-bd37-82604fa491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k_x00e9_sz_x002f_x" ma:index="21" nillable="true" ma:displayName="kész/x" ma:format="Dropdown" ma:internalName="k_x00e9_sz_x002f_x">
      <xsd:simpleType>
        <xsd:restriction base="dms:Text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bedbd61-bbe2-4984-a257-d11b4ea97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_x00e1_tum" ma:index="27" nillable="true" ma:displayName="Dátum" ma:format="DateOnly" ma:internalName="D_x00e1_tum">
      <xsd:simpleType>
        <xsd:restriction base="dms:DateTim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01d229-53da-4e25-893a-ea5b1fa60a6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ec20b2e2-347d-4061-b7db-29bb99ec8914}" ma:internalName="TaxCatchAll" ma:showField="CatchAllData" ma:web="d401d229-53da-4e25-893a-ea5b1fa60a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C26931-1C76-46C4-8A04-6B7E5D3514DD}">
  <ds:schemaRefs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76b06b14-18f7-441e-bd37-82604fa4918b"/>
    <ds:schemaRef ds:uri="http://schemas.microsoft.com/office/infopath/2007/PartnerControls"/>
    <ds:schemaRef ds:uri="d401d229-53da-4e25-893a-ea5b1fa60a6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1C66D96-BF4F-47C2-882E-CAA999B3B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b06b14-18f7-441e-bd37-82604fa4918b"/>
    <ds:schemaRef ds:uri="d401d229-53da-4e25-893a-ea5b1fa60a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EDD9C5-B15F-446D-A3DF-F611D9EAAB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884</Words>
  <Application>Microsoft Office PowerPoint</Application>
  <PresentationFormat>Szélesvásznú</PresentationFormat>
  <Paragraphs>113</Paragraphs>
  <Slides>10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Aptos Display</vt:lpstr>
      <vt:lpstr>Arial</vt:lpstr>
      <vt:lpstr>Calibri</vt:lpstr>
      <vt:lpstr>Fellix Medium</vt:lpstr>
      <vt:lpstr>Office-téma</vt:lpstr>
      <vt:lpstr>R&amp;I Policy Support for Enlargement Countries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 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Lorem Ipsum</dc:title>
  <dc:creator>Kitti Németh</dc:creator>
  <cp:lastModifiedBy>Dr. Kardon Béla</cp:lastModifiedBy>
  <cp:revision>55</cp:revision>
  <dcterms:created xsi:type="dcterms:W3CDTF">2022-08-15T11:31:39Z</dcterms:created>
  <dcterms:modified xsi:type="dcterms:W3CDTF">2026-04-21T20:01:44Z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0x0101005AD953CE0218994CAEB78DEC1117FF19</vt:lpwstr>
  </property>
  <property fmtid="{D5CDD505-2E9C-101B-9397-08002B2CF9AE}" pid="3" name="MediaServiceImageTags">
    <vt:lpwstr/>
  </property>
</Properties>
</file>